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6"/>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81" r:id="rId47"/>
    <p:sldId id="982" r:id="rId48"/>
    <p:sldId id="722" r:id="rId49"/>
    <p:sldId id="749" r:id="rId50"/>
    <p:sldId id="984" r:id="rId51"/>
    <p:sldId id="750" r:id="rId52"/>
    <p:sldId id="752" r:id="rId53"/>
    <p:sldId id="745" r:id="rId54"/>
    <p:sldId id="754" r:id="rId55"/>
    <p:sldId id="756" r:id="rId56"/>
    <p:sldId id="758" r:id="rId57"/>
    <p:sldId id="278" r:id="rId58"/>
    <p:sldId id="760" r:id="rId59"/>
    <p:sldId id="307" r:id="rId60"/>
    <p:sldId id="306" r:id="rId61"/>
    <p:sldId id="312" r:id="rId62"/>
    <p:sldId id="983" r:id="rId63"/>
    <p:sldId id="309" r:id="rId64"/>
    <p:sldId id="779" r:id="rId65"/>
    <p:sldId id="796" r:id="rId66"/>
    <p:sldId id="299" r:id="rId67"/>
    <p:sldId id="987" r:id="rId68"/>
    <p:sldId id="292" r:id="rId69"/>
    <p:sldId id="988" r:id="rId70"/>
    <p:sldId id="780" r:id="rId71"/>
    <p:sldId id="797" r:id="rId72"/>
    <p:sldId id="993" r:id="rId73"/>
    <p:sldId id="285" r:id="rId74"/>
    <p:sldId id="311" r:id="rId75"/>
    <p:sldId id="287" r:id="rId76"/>
    <p:sldId id="989" r:id="rId77"/>
    <p:sldId id="781" r:id="rId78"/>
    <p:sldId id="990" r:id="rId79"/>
    <p:sldId id="782" r:id="rId80"/>
    <p:sldId id="293" r:id="rId81"/>
    <p:sldId id="295" r:id="rId82"/>
    <p:sldId id="991" r:id="rId83"/>
    <p:sldId id="301" r:id="rId84"/>
    <p:sldId id="992" r:id="rId85"/>
    <p:sldId id="985" r:id="rId86"/>
    <p:sldId id="288" r:id="rId87"/>
    <p:sldId id="296" r:id="rId88"/>
    <p:sldId id="783" r:id="rId89"/>
    <p:sldId id="315" r:id="rId90"/>
    <p:sldId id="314" r:id="rId91"/>
    <p:sldId id="799" r:id="rId92"/>
    <p:sldId id="800" r:id="rId93"/>
    <p:sldId id="313" r:id="rId94"/>
    <p:sldId id="798" r:id="rId95"/>
    <p:sldId id="316" r:id="rId96"/>
    <p:sldId id="784" r:id="rId97"/>
    <p:sldId id="785" r:id="rId98"/>
    <p:sldId id="257" r:id="rId99"/>
    <p:sldId id="317" r:id="rId100"/>
    <p:sldId id="318" r:id="rId101"/>
    <p:sldId id="319" r:id="rId102"/>
    <p:sldId id="320" r:id="rId103"/>
    <p:sldId id="777" r:id="rId104"/>
    <p:sldId id="751" r:id="rId105"/>
    <p:sldId id="268" r:id="rId106"/>
    <p:sldId id="269" r:id="rId107"/>
    <p:sldId id="974" r:id="rId108"/>
    <p:sldId id="710" r:id="rId109"/>
    <p:sldId id="970" r:id="rId110"/>
    <p:sldId id="971" r:id="rId111"/>
    <p:sldId id="972" r:id="rId112"/>
    <p:sldId id="739" r:id="rId113"/>
    <p:sldId id="738" r:id="rId114"/>
    <p:sldId id="734" r:id="rId115"/>
    <p:sldId id="876" r:id="rId116"/>
    <p:sldId id="675" r:id="rId117"/>
    <p:sldId id="676" r:id="rId118"/>
    <p:sldId id="677" r:id="rId119"/>
    <p:sldId id="678" r:id="rId120"/>
    <p:sldId id="674" r:id="rId121"/>
    <p:sldId id="679" r:id="rId122"/>
    <p:sldId id="877" r:id="rId123"/>
    <p:sldId id="878" r:id="rId124"/>
    <p:sldId id="973" r:id="rId1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p:restoredTop sz="95659"/>
  </p:normalViewPr>
  <p:slideViewPr>
    <p:cSldViewPr snapToGrid="0" snapToObjects="1">
      <p:cViewPr varScale="1">
        <p:scale>
          <a:sx n="123" d="100"/>
          <a:sy n="123" d="100"/>
        </p:scale>
        <p:origin x="616" y="184"/>
      </p:cViewPr>
      <p:guideLst/>
    </p:cSldViewPr>
  </p:slideViewPr>
  <p:notesTextViewPr>
    <p:cViewPr>
      <p:scale>
        <a:sx n="1" d="1"/>
        <a:sy n="1" d="1"/>
      </p:scale>
      <p:origin x="0" y="0"/>
    </p:cViewPr>
  </p:notesTextViewPr>
  <p:sorterViewPr>
    <p:cViewPr>
      <p:scale>
        <a:sx n="97" d="100"/>
        <a:sy n="97"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8470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002186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09812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98953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47949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254425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104</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108</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109</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110</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111</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112</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113</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124</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7/22/21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7/22/21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7/22/21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7/22/21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7/22/21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7/22/21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7/22/21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7/22/21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7/22/21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7/22/21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7/22/21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7/22/21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image" Target="../media/image95.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1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1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830.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19.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0.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1.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612.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80.png"/><Relationship Id="rId7" Type="http://schemas.openxmlformats.org/officeDocument/2006/relationships/image" Target="../media/image8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701.png"/><Relationship Id="rId7" Type="http://schemas.openxmlformats.org/officeDocument/2006/relationships/image" Target="../media/image741.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731.png"/><Relationship Id="rId5" Type="http://schemas.openxmlformats.org/officeDocument/2006/relationships/image" Target="../media/image720.png"/><Relationship Id="rId4" Type="http://schemas.openxmlformats.org/officeDocument/2006/relationships/image" Target="../media/image79.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48.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78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8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79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0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88.png"/></Relationships>
</file>

<file path=ppt/slides/_rels/slide62.xml.rels><?xml version="1.0" encoding="UTF-8" standalone="yes"?>
<Relationships xmlns="http://schemas.openxmlformats.org/package/2006/relationships"><Relationship Id="rId3" Type="http://schemas.openxmlformats.org/officeDocument/2006/relationships/image" Target="../media/image84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851.png"/><Relationship Id="rId7" Type="http://schemas.openxmlformats.org/officeDocument/2006/relationships/image" Target="../media/image880.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870.png"/><Relationship Id="rId5" Type="http://schemas.openxmlformats.org/officeDocument/2006/relationships/image" Target="../media/image861.png"/><Relationship Id="rId4" Type="http://schemas.openxmlformats.org/officeDocument/2006/relationships/image" Target="../media/image850.png"/></Relationships>
</file>

<file path=ppt/slides/_rels/slide64.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88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94.png"/><Relationship Id="rId4" Type="http://schemas.openxmlformats.org/officeDocument/2006/relationships/image" Target="../media/image580.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61.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100.png"/></Relationships>
</file>

<file path=ppt/slides/_rels/slide87.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89.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1000.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93.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100</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86653"/>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101</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102</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2" y="-87166"/>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103</a:t>
            </a:fld>
            <a:endParaRPr lang="en-US"/>
          </a:p>
        </p:txBody>
      </p:sp>
    </p:spTree>
    <p:extLst>
      <p:ext uri="{BB962C8B-B14F-4D97-AF65-F5344CB8AC3E}">
        <p14:creationId xmlns:p14="http://schemas.microsoft.com/office/powerpoint/2010/main" val="6179378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104</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105</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106</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107</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4" y="1267692"/>
                <a:ext cx="10987416" cy="4946793"/>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sz="1800">
                    <a:ea typeface="Arial" charset="0"/>
                    <a:cs typeface="Arial" charset="0"/>
                  </a:rPr>
                  <a:t>In non-dispersive matter</a:t>
                </a:r>
                <a:r>
                  <a:rPr lang="en-US" sz="1800" dirty="0">
                    <a:ea typeface="Arial" charset="0"/>
                    <a:cs typeface="Arial" charset="0"/>
                  </a:rPr>
                  <a:t>, </a:t>
                </a:r>
                <a14:m>
                  <m:oMath xmlns:m="http://schemas.openxmlformats.org/officeDocument/2006/math">
                    <m:r>
                      <a:rPr lang="en-US" sz="1800" b="0" i="0" smtClean="0">
                        <a:latin typeface="Cambria Math" panose="02040503050406030204" pitchFamily="18" charset="0"/>
                        <a:ea typeface="Arial" charset="0"/>
                        <a:cs typeface="Arial" charset="0"/>
                      </a:rPr>
                      <m:t>  </m:t>
                    </m:r>
                    <m:r>
                      <a:rPr lang="en-US" sz="1800" b="0" i="1" smtClean="0">
                        <a:latin typeface="Cambria Math" panose="02040503050406030204" pitchFamily="18" charset="0"/>
                        <a:ea typeface="Arial" charset="0"/>
                        <a:cs typeface="Arial" charset="0"/>
                      </a:rPr>
                      <m:t>𝐵</m:t>
                    </m:r>
                    <m:r>
                      <a:rPr lang="en-US" sz="1800" b="0" i="1" smtClean="0">
                        <a:latin typeface="Cambria Math" panose="02040503050406030204" pitchFamily="18" charset="0"/>
                        <a:ea typeface="Arial" charset="0"/>
                        <a:cs typeface="Arial" charset="0"/>
                      </a:rPr>
                      <m:t>=</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𝑀</m:t>
                    </m:r>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𝜇</m:t>
                    </m:r>
                    <m:r>
                      <a:rPr lang="en-US" sz="1800" b="0" i="0"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𝜒</m:t>
                        </m:r>
                      </m:e>
                      <m:sub>
                        <m:r>
                          <a:rPr lang="en-US" sz="1800" b="0" i="1" smtClean="0">
                            <a:latin typeface="Cambria Math" panose="02040503050406030204" pitchFamily="18" charset="0"/>
                            <a:ea typeface="Cambria Math" panose="02040503050406030204" pitchFamily="18" charset="0"/>
                            <a:cs typeface="Arial" charset="0"/>
                          </a:rPr>
                          <m:t>𝑚</m:t>
                        </m:r>
                      </m:sub>
                    </m:sSub>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b="0" i="1" dirty="0" smtClean="0">
                        <a:latin typeface="Cambria Math" panose="02040503050406030204" pitchFamily="18" charset="0"/>
                        <a:ea typeface="Arial" charset="0"/>
                        <a:cs typeface="Arial" charset="0"/>
                      </a:rPr>
                      <m:t>𝐷</m:t>
                    </m:r>
                    <m:r>
                      <a:rPr lang="en-US" sz="1800" b="0" i="1" dirty="0" smtClean="0">
                        <a:latin typeface="Cambria Math" panose="02040503050406030204" pitchFamily="18" charset="0"/>
                        <a:ea typeface="Arial"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i="1" dirty="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i="1" dirty="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𝑃</m:t>
                    </m:r>
                    <m:r>
                      <a:rPr lang="en-US" sz="1800" b="0" i="1" dirty="0" smtClean="0">
                        <a:latin typeface="Cambria Math" panose="02040503050406030204" pitchFamily="18" charset="0"/>
                        <a:ea typeface="Cambria Math" panose="02040503050406030204" pitchFamily="18" charset="0"/>
                        <a:cs typeface="Arial" charset="0"/>
                      </a:rPr>
                      <m:t>, </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𝜅</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b="0" i="1" dirty="0" smtClean="0">
                            <a:latin typeface="Cambria Math" panose="02040503050406030204" pitchFamily="18" charset="0"/>
                            <a:ea typeface="Cambria Math" panose="02040503050406030204" pitchFamily="18" charset="0"/>
                            <a:cs typeface="Arial" charset="0"/>
                          </a:rPr>
                          <m:t>0</m:t>
                        </m:r>
                      </m:sub>
                    </m:sSub>
                  </m:oMath>
                </a14:m>
                <a:r>
                  <a:rPr lang="en-US" sz="1800" dirty="0">
                    <a:ea typeface="Arial" charset="0"/>
                    <a:cs typeface="Arial" charset="0"/>
                  </a:rPr>
                  <a:t>.</a:t>
                </a:r>
              </a:p>
              <a:p>
                <a:pPr lvl="2">
                  <a:spcBef>
                    <a:spcPts val="0"/>
                  </a:spcBef>
                  <a:tabLst>
                    <a:tab pos="4449763" algn="l"/>
                  </a:tabLst>
                </a:pPr>
                <a:r>
                  <a:rPr lang="en-US" sz="1800" dirty="0">
                    <a:ea typeface="Arial" charset="0"/>
                    <a:cs typeface="Arial" charset="0"/>
                  </a:rPr>
                  <a:t>(1)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𝜌</m:t>
                        </m:r>
                      </m:e>
                      <m:sub>
                        <m:r>
                          <a:rPr lang="en-US" sz="1800" b="0" i="1" smtClean="0">
                            <a:latin typeface="Cambria Math" panose="02040503050406030204" pitchFamily="18" charset="0"/>
                            <a:ea typeface="Cambria Math" panose="02040503050406030204" pitchFamily="18" charset="0"/>
                            <a:cs typeface="Arial" charset="0"/>
                          </a:rPr>
                          <m:t>𝑓</m:t>
                        </m:r>
                      </m:sub>
                    </m:sSub>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Cambria Math" panose="02040503050406030204" pitchFamily="18" charset="0"/>
                    <a:cs typeface="Arial" charset="0"/>
                  </a:rPr>
                  <a:t>(4)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𝑯</m:t>
                    </m:r>
                    <m:r>
                      <a:rPr lang="en-US" sz="1800" i="1">
                        <a:latin typeface="Cambria Math" panose="02040503050406030204" pitchFamily="18" charset="0"/>
                        <a:ea typeface="Cambria Math" panose="02040503050406030204" pitchFamily="18" charset="0"/>
                        <a:cs typeface="Arial" charset="0"/>
                      </a:rPr>
                      <m:t>= </m:t>
                    </m:r>
                    <m:sSub>
                      <m:sSubPr>
                        <m:ctrlPr>
                          <a:rPr lang="en-US" sz="1800" b="1" i="1" smtClean="0">
                            <a:latin typeface="Cambria Math" panose="02040503050406030204" pitchFamily="18" charset="0"/>
                            <a:ea typeface="Cambria Math" panose="02040503050406030204" pitchFamily="18" charset="0"/>
                            <a:cs typeface="Arial" charset="0"/>
                          </a:rPr>
                        </m:ctrlPr>
                      </m:sSubPr>
                      <m:e>
                        <m:r>
                          <a:rPr lang="en-US" sz="1800" b="1" i="1" smtClean="0">
                            <a:latin typeface="Cambria Math" panose="02040503050406030204" pitchFamily="18" charset="0"/>
                            <a:ea typeface="Cambria Math" panose="02040503050406030204" pitchFamily="18" charset="0"/>
                            <a:cs typeface="Arial" charset="0"/>
                          </a:rPr>
                          <m:t>𝒋</m:t>
                        </m:r>
                      </m:e>
                      <m:sub>
                        <m:r>
                          <a:rPr lang="en-US" sz="1800" b="1" i="1" smtClean="0">
                            <a:latin typeface="Cambria Math" panose="02040503050406030204" pitchFamily="18" charset="0"/>
                            <a:ea typeface="Cambria Math" panose="02040503050406030204" pitchFamily="18" charset="0"/>
                            <a:cs typeface="Arial" charset="0"/>
                          </a:rPr>
                          <m:t>𝒇</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𝑡</m:t>
                        </m:r>
                      </m:den>
                    </m:f>
                  </m:oMath>
                </a14:m>
                <a:endParaRPr lang="en-US" sz="1600" dirty="0">
                  <a:ea typeface="Cambria Math" panose="02040503050406030204" pitchFamily="18" charset="0"/>
                  <a:cs typeface="Arial" charset="0"/>
                </a:endParaRPr>
              </a:p>
              <a:p>
                <a:pPr lvl="1">
                  <a:spcBef>
                    <a:spcPts val="0"/>
                  </a:spcBef>
                  <a:tabLst>
                    <a:tab pos="4449763" algn="l"/>
                  </a:tabLst>
                </a:pPr>
                <a:r>
                  <a:rPr lang="en-US" sz="2000" dirty="0">
                    <a:ea typeface="Arial" charset="0"/>
                    <a:cs typeface="Arial" charset="0"/>
                  </a:rPr>
                  <a:t>Here </a:t>
                </a:r>
                <a:r>
                  <a:rPr lang="en-US" sz="2000" b="1" dirty="0">
                    <a:ea typeface="Arial" charset="0"/>
                    <a:cs typeface="Arial" charset="0"/>
                  </a:rPr>
                  <a:t>E </a:t>
                </a:r>
                <a:r>
                  <a:rPr lang="en-US" sz="2000" dirty="0">
                    <a:ea typeface="Arial" charset="0"/>
                    <a:cs typeface="Arial" charset="0"/>
                  </a:rPr>
                  <a:t> is the electric field, </a:t>
                </a:r>
                <a:r>
                  <a:rPr lang="en-US" sz="2000" b="1" dirty="0">
                    <a:ea typeface="Arial" charset="0"/>
                    <a:cs typeface="Arial" charset="0"/>
                  </a:rPr>
                  <a:t>B</a:t>
                </a:r>
                <a:r>
                  <a:rPr lang="en-US" sz="2000" dirty="0">
                    <a:ea typeface="Arial" charset="0"/>
                    <a:cs typeface="Arial" charset="0"/>
                  </a:rPr>
                  <a:t> is the magnetic field, </a:t>
                </a:r>
                <a:r>
                  <a:rPr lang="en-US" sz="2000" b="1" dirty="0">
                    <a:ea typeface="Arial" charset="0"/>
                    <a:cs typeface="Arial" charset="0"/>
                  </a:rPr>
                  <a:t>j</a:t>
                </a:r>
                <a:r>
                  <a:rPr lang="en-US" sz="2000" dirty="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4" y="1267692"/>
                <a:ext cx="10987416" cy="4946793"/>
              </a:xfrm>
              <a:blipFill>
                <a:blip r:embed="rId3"/>
                <a:stretch>
                  <a:fillRect l="-462" t="-12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108</a:t>
            </a:fld>
            <a:endParaRPr lang="en-US"/>
          </a:p>
        </p:txBody>
      </p:sp>
    </p:spTree>
    <p:extLst>
      <p:ext uri="{BB962C8B-B14F-4D97-AF65-F5344CB8AC3E}">
        <p14:creationId xmlns:p14="http://schemas.microsoft.com/office/powerpoint/2010/main" val="42435930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109</a:t>
            </a:fld>
            <a:endParaRPr lang="en-US"/>
          </a:p>
        </p:txBody>
      </p:sp>
    </p:spTree>
    <p:extLst>
      <p:ext uri="{BB962C8B-B14F-4D97-AF65-F5344CB8AC3E}">
        <p14:creationId xmlns:p14="http://schemas.microsoft.com/office/powerpoint/2010/main" val="2625963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110</a:t>
            </a:fld>
            <a:endParaRPr lang="en-US"/>
          </a:p>
        </p:txBody>
      </p:sp>
    </p:spTree>
    <p:extLst>
      <p:ext uri="{BB962C8B-B14F-4D97-AF65-F5344CB8AC3E}">
        <p14:creationId xmlns:p14="http://schemas.microsoft.com/office/powerpoint/2010/main" val="39528723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111</a:t>
            </a:fld>
            <a:endParaRPr lang="en-US"/>
          </a:p>
        </p:txBody>
      </p:sp>
    </p:spTree>
    <p:extLst>
      <p:ext uri="{BB962C8B-B14F-4D97-AF65-F5344CB8AC3E}">
        <p14:creationId xmlns:p14="http://schemas.microsoft.com/office/powerpoint/2010/main" val="121666166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3540" y="1715468"/>
                <a:ext cx="10864920" cy="2334390"/>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3540" y="1715468"/>
                <a:ext cx="10864920" cy="2334390"/>
              </a:xfrm>
              <a:blipFill>
                <a:blip r:embed="rId3"/>
                <a:stretch>
                  <a:fillRect l="-467" t="-270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112</a:t>
            </a:fld>
            <a:endParaRPr lang="en-US"/>
          </a:p>
        </p:txBody>
      </p:sp>
    </p:spTree>
    <p:extLst>
      <p:ext uri="{BB962C8B-B14F-4D97-AF65-F5344CB8AC3E}">
        <p14:creationId xmlns:p14="http://schemas.microsoft.com/office/powerpoint/2010/main" val="37181502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113</a:t>
            </a:fld>
            <a:endParaRPr lang="en-US"/>
          </a:p>
        </p:txBody>
      </p:sp>
    </p:spTree>
    <p:extLst>
      <p:ext uri="{BB962C8B-B14F-4D97-AF65-F5344CB8AC3E}">
        <p14:creationId xmlns:p14="http://schemas.microsoft.com/office/powerpoint/2010/main" val="34645449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114</a:t>
            </a:fld>
            <a:endParaRPr lang="en-US"/>
          </a:p>
        </p:txBody>
      </p:sp>
    </p:spTree>
    <p:extLst>
      <p:ext uri="{BB962C8B-B14F-4D97-AF65-F5344CB8AC3E}">
        <p14:creationId xmlns:p14="http://schemas.microsoft.com/office/powerpoint/2010/main" val="23783213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115</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33821"/>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116</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0100334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08396"/>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0173" y="1144410"/>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0173" y="1144410"/>
                <a:ext cx="11599473" cy="5332728"/>
              </a:xfrm>
              <a:blipFill>
                <a:blip r:embed="rId2"/>
                <a:stretch>
                  <a:fillRect l="-5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117</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99315060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55646"/>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676565"/>
                <a:ext cx="11599473"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676565"/>
                <a:ext cx="11599473" cy="5345600"/>
              </a:xfrm>
              <a:blipFill>
                <a:blip r:embed="rId2"/>
                <a:stretch>
                  <a:fillRect l="-1093" t="-14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118</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1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134055737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119</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120</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121</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122</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903"/>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123</a:t>
            </a:fld>
            <a:endParaRPr lang="en-US" altLang="en-US"/>
          </a:p>
        </p:txBody>
      </p:sp>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a:t>+</a:t>
                </a:r>
                <a:r>
                  <a:rPr lang="en-US">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174" t="-6667" b="-2333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spTree>
    <p:extLst>
      <p:ext uri="{BB962C8B-B14F-4D97-AF65-F5344CB8AC3E}">
        <p14:creationId xmlns:p14="http://schemas.microsoft.com/office/powerpoint/2010/main" val="43153490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L networks,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and T networks</a:t>
                </a:r>
              </a:p>
              <a:p>
                <a:pPr marL="342900" indent="-342900" algn="l">
                  <a:buFont typeface="Arial" panose="020B0604020202020204" pitchFamily="34" charset="0"/>
                  <a:buChar char="•"/>
                </a:pPr>
                <a:r>
                  <a:rPr lang="en-US" sz="2000" dirty="0">
                    <a:ea typeface="Arial" charset="0"/>
                    <a:cs typeface="Arial" charset="0"/>
                  </a:rPr>
                  <a:t>Impedance and reflection coefficients</a:t>
                </a: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Problems: 19, 22</a:t>
                </a:r>
                <a:r>
                  <a:rPr lang="en-US" sz="2000">
                    <a:ea typeface="Arial" charset="0"/>
                    <a:cs typeface="Arial" charset="0"/>
                  </a:rPr>
                  <a:t>, 26</a:t>
                </a:r>
                <a:r>
                  <a:rPr lang="en-US" sz="2000" dirty="0">
                    <a:ea typeface="Arial" charset="0"/>
                    <a:cs typeface="Arial" charset="0"/>
                  </a:rPr>
                  <a:t>, 37</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124</a:t>
            </a:fld>
            <a:endParaRPr lang="en-US"/>
          </a:p>
        </p:txBody>
      </p:sp>
    </p:spTree>
    <p:extLst>
      <p:ext uri="{BB962C8B-B14F-4D97-AF65-F5344CB8AC3E}">
        <p14:creationId xmlns:p14="http://schemas.microsoft.com/office/powerpoint/2010/main" val="444889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a:t>
                </a:r>
                <a:r>
                  <a:rPr lang="en-US"/>
                  <a:t>track it? </a:t>
                </a:r>
                <a:r>
                  <a:rPr lang="en-US" dirty="0"/>
                  <a:t>(It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473" t="-58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436559" y="32963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433946"/>
                <a:ext cx="8876694" cy="4743017"/>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433946"/>
                <a:ext cx="8876694" cy="4743017"/>
              </a:xfrm>
              <a:blipFill>
                <a:blip r:embed="rId2"/>
                <a:stretch>
                  <a:fillRect l="-857" t="-133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712786"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598448" y="1565740"/>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276898"/>
                <a:ext cx="11568372"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276898"/>
                <a:ext cx="11568372" cy="5266727"/>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01884" y="1428513"/>
                <a:ext cx="1156837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01884" y="1428513"/>
                <a:ext cx="11568371" cy="5266727"/>
              </a:xfrm>
              <a:prstGeom prst="rect">
                <a:avLst/>
              </a:prstGeom>
              <a:blipFill>
                <a:blip r:embed="rId3"/>
                <a:stretch>
                  <a:fillRect l="-658" t="-48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9157"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9157"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5962602" y="641807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88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83477"/>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393"/>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290576"/>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290576"/>
                <a:ext cx="6836482" cy="5307618"/>
              </a:xfrm>
              <a:prstGeom prst="rect">
                <a:avLst/>
              </a:prstGeom>
              <a:blipFill>
                <a:blip r:embed="rId3"/>
                <a:stretch>
                  <a:fillRect l="-1484" t="-477"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089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09249" y="1487770"/>
                <a:ext cx="11666026"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09249" y="1487770"/>
                <a:ext cx="11666026" cy="3882459"/>
              </a:xfrm>
              <a:prstGeom prst="rect">
                <a:avLst/>
              </a:prstGeom>
              <a:blipFill>
                <a:blip r:embed="rId3"/>
                <a:stretch>
                  <a:fillRect l="-871"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095407"/>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095407"/>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832470"/>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832470"/>
                <a:ext cx="5515120" cy="5348557"/>
              </a:xfrm>
              <a:prstGeom prst="rect">
                <a:avLst/>
              </a:prstGeom>
              <a:blipFill>
                <a:blip r:embed="rId5"/>
                <a:stretch>
                  <a:fillRect l="-1609" t="-474" b="-11374"/>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963892" cy="5364528"/>
              </a:xfrm>
              <a:prstGeom prst="rect">
                <a:avLst/>
              </a:prstGeom>
              <a:blipFill>
                <a:blip r:embed="rId3"/>
                <a:stretch>
                  <a:fillRect l="-1132"/>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810005" y="873459"/>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497966"/>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767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955964"/>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457200" indent="-457200" defTabSz="457200" latinLnBrk="1" hangingPunct="0">
                  <a:buFont typeface="+mj-lt"/>
                  <a:buAutoNum type="arabicPeriod"/>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955964"/>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58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11829"/>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lvl="1" defTabSz="457200" latinLnBrk="1" hangingPunct="0">
                  <a:tabLst>
                    <a:tab pos="2455863" algn="l"/>
                  </a:tabLst>
                </a:pPr>
                <a:endParaRPr lang="en-US" dirty="0">
                  <a:solidFill>
                    <a:srgbClr val="000000"/>
                  </a:solidFill>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11829"/>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6751800"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sp>
        <p:nvSpPr>
          <p:cNvPr id="38" name="TextBox 37">
            <a:extLst>
              <a:ext uri="{FF2B5EF4-FFF2-40B4-BE49-F238E27FC236}">
                <a16:creationId xmlns:a16="http://schemas.microsoft.com/office/drawing/2014/main" id="{A890F0C7-F762-D248-AE48-90C3F8BFF8BC}"/>
              </a:ext>
            </a:extLst>
          </p:cNvPr>
          <p:cNvSpPr txBox="1"/>
          <p:nvPr/>
        </p:nvSpPr>
        <p:spPr>
          <a:xfrm>
            <a:off x="9829988"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5" name="Group 4">
            <a:extLst>
              <a:ext uri="{FF2B5EF4-FFF2-40B4-BE49-F238E27FC236}">
                <a16:creationId xmlns:a16="http://schemas.microsoft.com/office/drawing/2014/main" id="{173A8FA2-DC1F-6C45-A821-CED5F88C8A13}"/>
              </a:ext>
            </a:extLst>
          </p:cNvPr>
          <p:cNvGrpSpPr/>
          <p:nvPr/>
        </p:nvGrpSpPr>
        <p:grpSpPr>
          <a:xfrm>
            <a:off x="7077716" y="1595102"/>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274513"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39" name="Group 38">
            <a:extLst>
              <a:ext uri="{FF2B5EF4-FFF2-40B4-BE49-F238E27FC236}">
                <a16:creationId xmlns:a16="http://schemas.microsoft.com/office/drawing/2014/main" id="{BA296C1D-12D9-ED45-B622-1D1951D794BD}"/>
              </a:ext>
            </a:extLst>
          </p:cNvPr>
          <p:cNvGrpSpPr/>
          <p:nvPr/>
        </p:nvGrpSpPr>
        <p:grpSpPr>
          <a:xfrm>
            <a:off x="7595343" y="4776630"/>
            <a:ext cx="4408117" cy="1033790"/>
            <a:chOff x="7595343" y="4776630"/>
            <a:chExt cx="4408117" cy="1033790"/>
          </a:xfrm>
        </p:grpSpPr>
        <p:grpSp>
          <p:nvGrpSpPr>
            <p:cNvPr id="40" name="Group 39">
              <a:extLst>
                <a:ext uri="{FF2B5EF4-FFF2-40B4-BE49-F238E27FC236}">
                  <a16:creationId xmlns:a16="http://schemas.microsoft.com/office/drawing/2014/main" id="{247FA54A-9682-3349-BA77-573EDB8087B3}"/>
                </a:ext>
              </a:extLst>
            </p:cNvPr>
            <p:cNvGrpSpPr/>
            <p:nvPr/>
          </p:nvGrpSpPr>
          <p:grpSpPr>
            <a:xfrm>
              <a:off x="9444451"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4974922"/>
                  <a:ext cx="543905" cy="307775"/>
                </a:xfrm>
                <a:prstGeom prst="rect">
                  <a:avLst/>
                </a:prstGeom>
                <a:blipFill>
                  <a:blip r:embed="rId6"/>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136261"/>
                  <a:ext cx="543905" cy="307775"/>
                </a:xfrm>
                <a:prstGeom prst="rect">
                  <a:avLst/>
                </a:prstGeom>
                <a:blipFill>
                  <a:blip r:embed="rId7"/>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477663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314705"/>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314705"/>
                <a:ext cx="8286471" cy="5465740"/>
              </a:xfrm>
              <a:prstGeom prst="rect">
                <a:avLst/>
              </a:prstGeom>
              <a:blipFill>
                <a:blip r:embed="rId3"/>
                <a:stretch>
                  <a:fillRect l="-1070" t="-46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7458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630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200866" y="101834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200866" y="1018346"/>
                <a:ext cx="4970631" cy="4557154"/>
              </a:xfrm>
              <a:prstGeom prst="rect">
                <a:avLst/>
              </a:prstGeom>
              <a:blipFill>
                <a:blip r:embed="rId3"/>
                <a:stretch>
                  <a:fillRect l="-763"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810105097"/>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r>
                            <a:rPr lang="en-US" dirty="0"/>
                            <a:t>Region</a:t>
                          </a:r>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reverse</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on(sat)</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810105097"/>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r>
                            <a:rPr lang="en-US" dirty="0"/>
                            <a:t>Region</a:t>
                          </a:r>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60784" t="-103333" r="-545098" b="-356667"/>
                          </a:stretch>
                        </a:blipFill>
                      </a:tcPr>
                    </a:tc>
                    <a:tc>
                      <a:txBody>
                        <a:bodyPr/>
                        <a:lstStyle/>
                        <a:p>
                          <a:endParaRPr lang="en-US"/>
                        </a:p>
                      </a:txBody>
                      <a:tcPr>
                        <a:blipFill>
                          <a:blip r:embed="rId6"/>
                          <a:stretch>
                            <a:fillRect l="-282979" t="-103333" r="-491489" b="-356667"/>
                          </a:stretch>
                        </a:blipFill>
                      </a:tcPr>
                    </a:tc>
                    <a:tc>
                      <a:txBody>
                        <a:bodyPr/>
                        <a:lstStyle/>
                        <a:p>
                          <a:endParaRPr lang="en-US"/>
                        </a:p>
                      </a:txBody>
                      <a:tcPr>
                        <a:blipFill>
                          <a:blip r:embed="rId6"/>
                          <a:stretch>
                            <a:fillRect l="-155172" t="-103333" r="-99138" b="-356667"/>
                          </a:stretch>
                        </a:blipFill>
                      </a:tcPr>
                    </a:tc>
                    <a:tc>
                      <a:txBody>
                        <a:bodyPr/>
                        <a:lstStyle/>
                        <a:p>
                          <a:endParaRPr lang="en-US"/>
                        </a:p>
                      </a:txBody>
                      <a:tcPr>
                        <a:blipFill>
                          <a:blip r:embed="rId6"/>
                          <a:stretch>
                            <a:fillRect l="-264286" t="-103333" r="-2679" b="-356667"/>
                          </a:stretch>
                        </a:blipFill>
                      </a:tcPr>
                    </a:tc>
                    <a:extLst>
                      <a:ext uri="{0D108BD9-81ED-4DB2-BD59-A6C34878D82A}">
                        <a16:rowId xmlns:a16="http://schemas.microsoft.com/office/drawing/2014/main" val="2708477968"/>
                      </a:ext>
                    </a:extLst>
                  </a:tr>
                  <a:tr h="370840">
                    <a:tc>
                      <a:txBody>
                        <a:bodyPr/>
                        <a:lstStyle/>
                        <a:p>
                          <a:pPr algn="r"/>
                          <a:r>
                            <a:rPr lang="en-US" sz="1600" dirty="0"/>
                            <a:t>reverse</a:t>
                          </a:r>
                        </a:p>
                      </a:txBody>
                      <a:tcPr/>
                    </a:tc>
                    <a:tc>
                      <a:txBody>
                        <a:bodyPr/>
                        <a:lstStyle/>
                        <a:p>
                          <a:endParaRPr lang="en-US"/>
                        </a:p>
                      </a:txBody>
                      <a:tcPr>
                        <a:blipFill>
                          <a:blip r:embed="rId6"/>
                          <a:stretch>
                            <a:fillRect l="-160784" t="-210345" r="-545098" b="-268966"/>
                          </a:stretch>
                        </a:blipFill>
                      </a:tcPr>
                    </a:tc>
                    <a:tc>
                      <a:txBody>
                        <a:bodyPr/>
                        <a:lstStyle/>
                        <a:p>
                          <a:endParaRPr lang="en-US"/>
                        </a:p>
                      </a:txBody>
                      <a:tcPr>
                        <a:blipFill>
                          <a:blip r:embed="rId6"/>
                          <a:stretch>
                            <a:fillRect l="-282979" t="-210345" r="-491489" b="-268966"/>
                          </a:stretch>
                        </a:blipFill>
                      </a:tcPr>
                    </a:tc>
                    <a:tc>
                      <a:txBody>
                        <a:bodyPr/>
                        <a:lstStyle/>
                        <a:p>
                          <a:endParaRPr lang="en-US"/>
                        </a:p>
                      </a:txBody>
                      <a:tcPr>
                        <a:blipFill>
                          <a:blip r:embed="rId6"/>
                          <a:stretch>
                            <a:fillRect l="-155172" t="-210345" r="-99138" b="-268966"/>
                          </a:stretch>
                        </a:blipFill>
                      </a:tcPr>
                    </a:tc>
                    <a:tc>
                      <a:txBody>
                        <a:bodyPr/>
                        <a:lstStyle/>
                        <a:p>
                          <a:endParaRPr lang="en-US"/>
                        </a:p>
                      </a:txBody>
                      <a:tcPr>
                        <a:blipFill>
                          <a:blip r:embed="rId6"/>
                          <a:stretch>
                            <a:fillRect l="-264286" t="-210345" r="-2679" b="-268966"/>
                          </a:stretch>
                        </a:blipFill>
                      </a:tcPr>
                    </a:tc>
                    <a:extLst>
                      <a:ext uri="{0D108BD9-81ED-4DB2-BD59-A6C34878D82A}">
                        <a16:rowId xmlns:a16="http://schemas.microsoft.com/office/drawing/2014/main" val="236839687"/>
                      </a:ext>
                    </a:extLst>
                  </a:tr>
                  <a:tr h="579120">
                    <a:tc>
                      <a:txBody>
                        <a:bodyPr/>
                        <a:lstStyle/>
                        <a:p>
                          <a:pPr algn="r"/>
                          <a:r>
                            <a:rPr lang="en-US" sz="1600" dirty="0"/>
                            <a:t>on(sat)</a:t>
                          </a:r>
                        </a:p>
                      </a:txBody>
                      <a:tcPr/>
                    </a:tc>
                    <a:tc>
                      <a:txBody>
                        <a:bodyPr/>
                        <a:lstStyle/>
                        <a:p>
                          <a:endParaRPr lang="en-US"/>
                        </a:p>
                      </a:txBody>
                      <a:tcPr>
                        <a:blipFill>
                          <a:blip r:embed="rId6"/>
                          <a:stretch>
                            <a:fillRect l="-160784" t="-195652" r="-545098" b="-69565"/>
                          </a:stretch>
                        </a:blipFill>
                      </a:tcPr>
                    </a:tc>
                    <a:tc>
                      <a:txBody>
                        <a:bodyPr/>
                        <a:lstStyle/>
                        <a:p>
                          <a:endParaRPr lang="en-US"/>
                        </a:p>
                      </a:txBody>
                      <a:tcPr>
                        <a:blipFill>
                          <a:blip r:embed="rId6"/>
                          <a:stretch>
                            <a:fillRect l="-282979" t="-195652" r="-491489" b="-69565"/>
                          </a:stretch>
                        </a:blipFill>
                      </a:tcPr>
                    </a:tc>
                    <a:tc>
                      <a:txBody>
                        <a:bodyPr/>
                        <a:lstStyle/>
                        <a:p>
                          <a:endParaRPr lang="en-US"/>
                        </a:p>
                      </a:txBody>
                      <a:tcPr>
                        <a:blipFill>
                          <a:blip r:embed="rId6"/>
                          <a:stretch>
                            <a:fillRect l="-155172" t="-195652" r="-99138" b="-69565"/>
                          </a:stretch>
                        </a:blipFill>
                      </a:tcPr>
                    </a:tc>
                    <a:tc>
                      <a:txBody>
                        <a:bodyPr/>
                        <a:lstStyle/>
                        <a:p>
                          <a:endParaRPr lang="en-US"/>
                        </a:p>
                      </a:txBody>
                      <a:tcPr>
                        <a:blipFill>
                          <a:blip r:embed="rId6"/>
                          <a:stretch>
                            <a:fillRect l="-264286" t="-195652" r="-2679" b="-69565"/>
                          </a:stretch>
                        </a:blipFill>
                      </a:tcPr>
                    </a:tc>
                    <a:extLst>
                      <a:ext uri="{0D108BD9-81ED-4DB2-BD59-A6C34878D82A}">
                        <a16:rowId xmlns:a16="http://schemas.microsoft.com/office/drawing/2014/main" val="954475566"/>
                      </a:ext>
                    </a:extLst>
                  </a:tr>
                  <a:tr h="370840">
                    <a:tc>
                      <a:txBody>
                        <a:bodyPr/>
                        <a:lstStyle/>
                        <a:p>
                          <a:pPr algn="r"/>
                          <a:r>
                            <a:rPr lang="en-US" sz="1600" dirty="0"/>
                            <a:t>off</a:t>
                          </a:r>
                        </a:p>
                      </a:txBody>
                      <a:tcPr/>
                    </a:tc>
                    <a:tc>
                      <a:txBody>
                        <a:bodyPr/>
                        <a:lstStyle/>
                        <a:p>
                          <a:endParaRPr lang="en-US"/>
                        </a:p>
                      </a:txBody>
                      <a:tcPr>
                        <a:blipFill>
                          <a:blip r:embed="rId6"/>
                          <a:stretch>
                            <a:fillRect l="-160784" t="-468966" r="-545098" b="-10345"/>
                          </a:stretch>
                        </a:blipFill>
                      </a:tcPr>
                    </a:tc>
                    <a:tc>
                      <a:txBody>
                        <a:bodyPr/>
                        <a:lstStyle/>
                        <a:p>
                          <a:endParaRPr lang="en-US"/>
                        </a:p>
                      </a:txBody>
                      <a:tcPr>
                        <a:blipFill>
                          <a:blip r:embed="rId6"/>
                          <a:stretch>
                            <a:fillRect l="-282979" t="-468966" r="-491489"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967362" y="2100031"/>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70448" y="1524144"/>
                <a:ext cx="8364997" cy="5133990"/>
              </a:xfrm>
            </p:spPr>
            <p:txBody>
              <a:bodyPr>
                <a:noAutofit/>
              </a:bodyPr>
              <a:lstStyle/>
              <a:p>
                <a:pPr marL="0" indent="0" algn="l">
                  <a:buNone/>
                </a:pPr>
                <a:r>
                  <a:rPr lang="en-US" sz="2000" dirty="0">
                    <a:latin typeface="Arial" charset="0"/>
                    <a:ea typeface="Arial" charset="0"/>
                    <a:cs typeface="Arial" charset="0"/>
                  </a:rPr>
                  <a:t>Experiment A</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22.8</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7.2</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endParaRPr lang="en-US" sz="1800" dirty="0">
                  <a:latin typeface="Arial" charset="0"/>
                  <a:ea typeface="Arial" charset="0"/>
                  <a:cs typeface="Arial" charset="0"/>
                </a:endParaRPr>
              </a:p>
              <a:p>
                <a:pPr lvl="1"/>
                <a:r>
                  <a:rPr lang="en-US" sz="1800" dirty="0">
                    <a:latin typeface="Arial" charset="0"/>
                    <a:ea typeface="Arial" charset="0"/>
                    <a:cs typeface="Arial" charset="0"/>
                  </a:rPr>
                  <a:t>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=2.36</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=2.24</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𝑒</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1.54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1.89</m:t>
                    </m:r>
                    <m:r>
                      <a:rPr lang="en-US" sz="1800" i="1">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𝑚𝐴</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46</m:t>
                    </m:r>
                    <m:r>
                      <a:rPr lang="en-US" sz="1800" b="0" i="1" smtClean="0">
                        <a:latin typeface="Cambria Math" panose="02040503050406030204" pitchFamily="18" charset="0"/>
                        <a:ea typeface="Cambria Math" panose="02040503050406030204" pitchFamily="18" charset="0"/>
                        <a:cs typeface="Arial" charset="0"/>
                      </a:rPr>
                      <m:t>𝜇</m:t>
                    </m:r>
                  </m:oMath>
                </a14:m>
                <a:r>
                  <a:rPr lang="en-US" sz="1800" dirty="0">
                    <a:latin typeface="Arial" charset="0"/>
                    <a:ea typeface="Arial" charset="0"/>
                    <a:cs typeface="Arial" charset="0"/>
                  </a:rPr>
                  <a:t>A.</a:t>
                </a:r>
              </a:p>
              <a:p>
                <a:r>
                  <a:rPr lang="en-US" sz="2000" dirty="0">
                    <a:latin typeface="Arial" charset="0"/>
                    <a:ea typeface="Arial" charset="0"/>
                    <a:cs typeface="Arial" charset="0"/>
                  </a:rPr>
                  <a:t>Experiment B</a:t>
                </a:r>
              </a:p>
              <a:p>
                <a:pPr lvl="1"/>
                <a:r>
                  <a:rPr lang="en-US" sz="1800" dirty="0">
                    <a:latin typeface="Arial" charset="0"/>
                    <a:ea typeface="Arial" charset="0"/>
                    <a:cs typeface="Arial" charset="0"/>
                  </a:rPr>
                  <a:t>Again,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1</m:t>
                        </m:r>
                      </m:sub>
                    </m:sSub>
                    <m:r>
                      <a:rPr lang="en-US" sz="1800" i="1">
                        <a:latin typeface="Cambria Math" panose="02040503050406030204" pitchFamily="18" charset="0"/>
                        <a:cs typeface="Arial" charset="0"/>
                      </a:rPr>
                      <m:t>=20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r>
                      <a:rPr lang="en-US" sz="1800" i="1">
                        <a:latin typeface="Cambria Math" panose="02040503050406030204" pitchFamily="18" charset="0"/>
                        <a:cs typeface="Arial" charset="0"/>
                      </a:rPr>
                      <m:t>=10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𝐸</m:t>
                        </m:r>
                      </m:sub>
                    </m:sSub>
                    <m:r>
                      <a:rPr lang="en-US" sz="1800" i="1">
                        <a:latin typeface="Cambria Math" panose="02040503050406030204" pitchFamily="18" charset="0"/>
                        <a:cs typeface="Arial" charset="0"/>
                      </a:rPr>
                      <m:t>=220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𝛽</m:t>
                    </m:r>
                    <m:r>
                      <a:rPr lang="en-US" sz="1800" i="1">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5.8</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Put transistor in and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2.4</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p>
              <a:p>
                <a:pPr lvl="1"/>
                <a:r>
                  <a:rPr lang="en-US" sz="1800" dirty="0">
                    <a:cs typeface="Arial" charset="0"/>
                  </a:rPr>
                  <a:t>With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=2.4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𝑒</m:t>
                        </m:r>
                      </m:sub>
                    </m:sSub>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7</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.74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=7</m:t>
                    </m:r>
                    <m:r>
                      <a:rPr lang="en-US" sz="1800" i="1">
                        <a:latin typeface="Cambria Math" panose="02040503050406030204" pitchFamily="18" charset="0"/>
                        <a:cs typeface="Arial" charset="0"/>
                      </a:rPr>
                      <m:t>𝑚𝐴</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=46</m:t>
                    </m:r>
                    <m:r>
                      <a:rPr lang="en-US" sz="1800" i="1">
                        <a:latin typeface="Cambria Math" panose="02040503050406030204" pitchFamily="18" charset="0"/>
                        <a:ea typeface="Cambria Math" panose="02040503050406030204" pitchFamily="18" charset="0"/>
                        <a:cs typeface="Arial" charset="0"/>
                      </a:rPr>
                      <m:t>𝜇</m:t>
                    </m:r>
                  </m:oMath>
                </a14:m>
                <a:r>
                  <a:rPr lang="en-US" sz="1800" dirty="0">
                    <a:latin typeface="Arial" charset="0"/>
                    <a:ea typeface="Arial" charset="0"/>
                    <a:cs typeface="Arial" charset="0"/>
                  </a:rPr>
                  <a:t>A.</a:t>
                </a:r>
              </a:p>
              <a:p>
                <a:pPr marL="457200" lvl="1" indent="0">
                  <a:buNone/>
                </a:pPr>
                <a:endParaRPr lang="en-US" sz="1800" dirty="0">
                  <a:latin typeface="Arial" charset="0"/>
                  <a:ea typeface="Arial" charset="0"/>
                  <a:cs typeface="Arial" charset="0"/>
                </a:endParaRPr>
              </a:p>
              <a:p>
                <a:pPr lvl="1"/>
                <a:r>
                  <a:rPr lang="en-US" sz="1800" dirty="0">
                    <a:latin typeface="Arial" charset="0"/>
                    <a:ea typeface="Arial" charset="0"/>
                    <a:cs typeface="Arial" charset="0"/>
                  </a:rPr>
                  <a:t>Analyze these with our transistor model.</a:t>
                </a:r>
              </a:p>
              <a:p>
                <a:pPr lvl="1"/>
                <a:r>
                  <a:rPr lang="en-US" sz="1800" dirty="0">
                    <a:latin typeface="Arial" charset="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70448" y="1524144"/>
                <a:ext cx="8364997" cy="5133990"/>
              </a:xfrm>
              <a:blipFill>
                <a:blip r:embed="rId3"/>
                <a:stretch>
                  <a:fillRect l="-759" t="-12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2266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65147"/>
                <a:ext cx="8332487" cy="5035683"/>
              </a:xfrm>
            </p:spPr>
            <p:txBody>
              <a:bodyPr>
                <a:noAutofit/>
              </a:bodyPr>
              <a:lstStyle/>
              <a:p>
                <a:r>
                  <a:rPr lang="en-US" sz="24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a:t>
                </a:r>
              </a:p>
              <a:p>
                <a:pPr lvl="1"/>
                <a:r>
                  <a:rPr lang="en-US" sz="2000" dirty="0">
                    <a:latin typeface="Arial" charset="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which is close.  </a:t>
                </a:r>
              </a:p>
              <a:p>
                <a:pPr lvl="1"/>
                <a:endParaRPr lang="en-US" sz="2000" dirty="0">
                  <a:latin typeface="Arial" charset="0"/>
                  <a:ea typeface="Arial" charset="0"/>
                  <a:cs typeface="Arial" charset="0"/>
                </a:endParaRPr>
              </a:p>
              <a:p>
                <a:r>
                  <a:rPr lang="en-US" sz="2400" dirty="0">
                    <a:cs typeface="Arial" charset="0"/>
                  </a:rPr>
                  <a:t>In Experiment B</a:t>
                </a:r>
              </a:p>
              <a:p>
                <a:pPr lvl="1"/>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i="1">
                        <a:latin typeface="Cambria Math" panose="02040503050406030204" pitchFamily="18" charset="0"/>
                        <a:cs typeface="Arial" charset="0"/>
                      </a:rPr>
                      <m:t>, </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8</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i="1">
                        <a:latin typeface="Cambria Math" panose="02040503050406030204" pitchFamily="18" charset="0"/>
                        <a:cs typeface="Arial" charset="0"/>
                      </a:rPr>
                      <m:t>,</m:t>
                    </m:r>
                  </m:oMath>
                </a14:m>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𝑡h𝑏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2.4</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𝑡h</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5.9</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p>
              <a:p>
                <a:pPr lvl="1"/>
                <a:r>
                  <a:rPr lang="en-US" sz="1800" dirty="0">
                    <a:latin typeface="Arial" charset="0"/>
                    <a:ea typeface="Arial" charset="0"/>
                    <a:cs typeface="Arial" charset="0"/>
                  </a:rPr>
                  <a:t>If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𝑟</m:t>
                        </m:r>
                      </m:e>
                      <m:sub>
                        <m:r>
                          <a:rPr lang="en-US" sz="1800" i="1">
                            <a:latin typeface="Cambria Math" panose="02040503050406030204" pitchFamily="18" charset="0"/>
                            <a:cs typeface="Arial" charset="0"/>
                          </a:rPr>
                          <m:t>𝑒</m:t>
                        </m:r>
                      </m:sub>
                    </m:sSub>
                    <m:r>
                      <a:rPr lang="en-US" sz="1800" i="1">
                        <a:latin typeface="Cambria Math" panose="02040503050406030204" pitchFamily="18" charset="0"/>
                        <a:ea typeface="Cambria Math" panose="02040503050406030204" pitchFamily="18" charset="0"/>
                        <a:cs typeface="Arial" charset="0"/>
                      </a:rPr>
                      <m:t>≈33</m:t>
                    </m:r>
                    <m:r>
                      <m:rPr>
                        <m:sty m:val="p"/>
                      </m:rPr>
                      <a:rPr lang="el-GR" sz="1800" i="1">
                        <a:latin typeface="Cambria Math" panose="02040503050406030204" pitchFamily="18" charset="0"/>
                        <a:ea typeface="Cambria Math" panose="02040503050406030204" pitchFamily="18" charset="0"/>
                        <a:cs typeface="Arial" charset="0"/>
                      </a:rPr>
                      <m:t>Ω</m:t>
                    </m:r>
                    <m:r>
                      <a:rPr lang="en-US" sz="1800" i="1">
                        <a:latin typeface="Cambria Math" panose="02040503050406030204" pitchFamily="18" charset="0"/>
                        <a:ea typeface="Cambria Math" panose="02040503050406030204" pitchFamily="18" charset="0"/>
                        <a:cs typeface="Arial" charset="0"/>
                      </a:rPr>
                      <m:t>, </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𝑟</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ea typeface="Cambria Math" panose="02040503050406030204" pitchFamily="18" charset="0"/>
                        <a:cs typeface="Arial" charset="0"/>
                      </a:rPr>
                      <m:t>≈5</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2.4</m:t>
                        </m:r>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1.7</m:t>
                        </m:r>
                      </m:num>
                      <m:den>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09</m:t>
                        </m:r>
                        <m:r>
                          <a:rPr lang="en-US" sz="1800" i="1">
                            <a:latin typeface="Cambria Math" panose="02040503050406030204" pitchFamily="18" charset="0"/>
                            <a:cs typeface="Arial" charset="0"/>
                          </a:rPr>
                          <m:t>00</m:t>
                        </m:r>
                      </m:den>
                    </m:f>
                    <m:r>
                      <a:rPr lang="en-US" sz="1800">
                        <a:latin typeface="Cambria Math" panose="02040503050406030204" pitchFamily="18" charset="0"/>
                        <a:cs typeface="Arial" charset="0"/>
                      </a:rPr>
                      <m:t>=</m:t>
                    </m:r>
                    <m:r>
                      <a:rPr lang="en-US" sz="1800" b="0" i="1" smtClean="0">
                        <a:latin typeface="Cambria Math" panose="02040503050406030204" pitchFamily="18" charset="0"/>
                        <a:cs typeface="Arial" charset="0"/>
                      </a:rPr>
                      <m:t>64</m:t>
                    </m:r>
                    <m:r>
                      <m:rPr>
                        <m:sty m:val="p"/>
                      </m:rPr>
                      <a:rPr lang="el-GR" sz="1800" i="1">
                        <a:latin typeface="Cambria Math" panose="02040503050406030204" pitchFamily="18" charset="0"/>
                        <a:ea typeface="Cambria Math" panose="02040503050406030204" pitchFamily="18" charset="0"/>
                        <a:cs typeface="Arial" charset="0"/>
                      </a:rPr>
                      <m:t>μ</m:t>
                    </m:r>
                    <m:r>
                      <a:rPr lang="en-US" sz="1800" i="1">
                        <a:latin typeface="Cambria Math" panose="02040503050406030204" pitchFamily="18" charset="0"/>
                        <a:ea typeface="Cambria Math" panose="02040503050406030204" pitchFamily="18" charset="0"/>
                        <a:cs typeface="Arial" charset="0"/>
                      </a:rPr>
                      <m:t>𝐴</m:t>
                    </m:r>
                  </m:oMath>
                </a14:m>
                <a:r>
                  <a:rPr lang="en-US" sz="1800" dirty="0">
                    <a:latin typeface="Arial" charset="0"/>
                    <a:ea typeface="Arial" charset="0"/>
                    <a:cs typeface="Arial" charset="0"/>
                  </a:rPr>
                  <a:t>, which is also close, but a little high.  </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65147"/>
                <a:ext cx="8332487" cy="5035683"/>
              </a:xfrm>
              <a:blipFill>
                <a:blip r:embed="rId3"/>
                <a:stretch>
                  <a:fillRect l="-913"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914400" lvl="1" indent="-457200">
                  <a:buFont typeface="+mj-lt"/>
                  <a:buAutoNum type="arabicPeriod"/>
                </a:pPr>
                <a:r>
                  <a:rPr lang="en-US" sz="1800" dirty="0">
                    <a:latin typeface="Arial" charset="0"/>
                    <a:ea typeface="Arial" charset="0"/>
                    <a:cs typeface="Arial" charset="0"/>
                  </a:rPr>
                  <a:t>Choose a gain (amplification factor), A = 5.</a:t>
                </a:r>
              </a:p>
              <a:p>
                <a:pPr marL="914400" lvl="1" indent="-457200">
                  <a:buFont typeface="+mj-lt"/>
                  <a:buAutoNum type="arabicPeriod"/>
                </a:pPr>
                <a:r>
                  <a:rPr lang="en-US" sz="1800" dirty="0">
                    <a:latin typeface="Arial" charset="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914400" lvl="1" indent="-457200">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62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590524"/>
                <a:ext cx="7454733" cy="4445243"/>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buFont typeface="+mj-lt"/>
                  <a:buAutoNum type="arabicPeriod" startAt="6"/>
                </a:pPr>
                <a:r>
                  <a:rPr lang="en-US" sz="2000" dirty="0">
                    <a:ea typeface="Arial" charset="0"/>
                    <a:cs typeface="Arial" charset="0"/>
                  </a:rPr>
                  <a:t>Rule of thumb is current through R</a:t>
                </a:r>
                <a:r>
                  <a:rPr lang="en-US" sz="2000" baseline="-25000" dirty="0">
                    <a:ea typeface="Arial" charset="0"/>
                    <a:cs typeface="Arial" charset="0"/>
                  </a:rPr>
                  <a:t>1</a:t>
                </a:r>
                <a:r>
                  <a:rPr lang="en-US" sz="2000" dirty="0">
                    <a:ea typeface="Arial" charset="0"/>
                    <a:cs typeface="Arial"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oMath>
                </a14:m>
                <a:r>
                  <a:rPr lang="en-US" sz="2000" dirty="0">
                    <a:ea typeface="Arial" charset="0"/>
                    <a:cs typeface="Arial" charset="0"/>
                  </a:rPr>
                  <a:t> is </a:t>
                </a:r>
                <a14:m>
                  <m:oMath xmlns:m="http://schemas.openxmlformats.org/officeDocument/2006/math">
                    <m:r>
                      <a:rPr lang="en-US" sz="2000" b="0" i="1" smtClean="0">
                        <a:latin typeface="Cambria Math" panose="02040503050406030204" pitchFamily="18" charset="0"/>
                        <a:ea typeface="Arial" charset="0"/>
                        <a:cs typeface="Arial" charset="0"/>
                      </a:rPr>
                      <m:t>10</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oMath>
                </a14:m>
                <a:r>
                  <a:rPr lang="en-US" sz="2000" dirty="0">
                    <a:ea typeface="Arial" charset="0"/>
                    <a:cs typeface="Arial" charset="0"/>
                  </a:rPr>
                  <a:t>.  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590524"/>
                <a:ext cx="7454733" cy="4445243"/>
              </a:xfrm>
              <a:blipFill>
                <a:blip r:embed="rId3"/>
                <a:stretch>
                  <a:fillRect l="-850" t="-1709" r="-13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24844" y="1365677"/>
                <a:ext cx="7989594" cy="4666739"/>
              </a:xfrm>
            </p:spPr>
            <p:txBody>
              <a:bodyPr>
                <a:noAutofit/>
              </a:bodyPr>
              <a:lstStyle/>
              <a:p>
                <a:r>
                  <a:rPr lang="en-US" sz="2000" dirty="0">
                    <a:latin typeface="Arial" charset="0"/>
                    <a:ea typeface="Arial" charset="0"/>
                    <a:cs typeface="Arial" charset="0"/>
                  </a:rPr>
                  <a:t>Add C</a:t>
                </a:r>
                <a:r>
                  <a:rPr lang="en-US" sz="2000" baseline="-25000" dirty="0">
                    <a:latin typeface="Arial" charset="0"/>
                    <a:ea typeface="Arial" charset="0"/>
                    <a:cs typeface="Arial" charset="0"/>
                  </a:rPr>
                  <a:t>i</a:t>
                </a:r>
                <a:r>
                  <a:rPr lang="en-US" sz="2000" dirty="0">
                    <a:latin typeface="Arial" charset="0"/>
                    <a:ea typeface="Arial" charset="0"/>
                    <a:cs typeface="Arial" charset="0"/>
                  </a:rPr>
                  <a:t> and C</a:t>
                </a:r>
                <a:r>
                  <a:rPr lang="en-US" sz="2000" baseline="-25000" dirty="0">
                    <a:latin typeface="Arial" charset="0"/>
                    <a:ea typeface="Arial" charset="0"/>
                    <a:cs typeface="Arial" charset="0"/>
                  </a:rPr>
                  <a:t>o</a:t>
                </a:r>
                <a:r>
                  <a:rPr lang="en-US" sz="2000" dirty="0">
                    <a:latin typeface="Arial" charset="0"/>
                    <a:ea typeface="Arial" charset="0"/>
                    <a:cs typeface="Arial"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Arial" charset="0"/>
                    <a:ea typeface="Arial" charset="0"/>
                    <a:cs typeface="Arial"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p>
              <a:p>
                <a:pPr marL="457200" lvl="1" indent="0">
                  <a:buNone/>
                </a:pPr>
                <a:endParaRPr lang="en-US" sz="2200" dirty="0">
                  <a:latin typeface="Arial" charset="0"/>
                  <a:ea typeface="Arial" charset="0"/>
                  <a:cs typeface="Arial" charset="0"/>
                </a:endParaRPr>
              </a:p>
              <a:p>
                <a:pPr marL="457200" indent="-457200">
                  <a:spcBef>
                    <a:spcPts val="400"/>
                  </a:spcBef>
                  <a:buFont typeface="+mj-lt"/>
                  <a:buAutoNum type="arabicPeriod"/>
                </a:pPr>
                <a:r>
                  <a:rPr lang="en-US" sz="2000" dirty="0">
                    <a:latin typeface="Arial" charset="0"/>
                    <a:ea typeface="Arial" charset="0"/>
                    <a:cs typeface="Arial"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Arial" charset="0"/>
                    <a:ea typeface="Arial" charset="0"/>
                    <a:cs typeface="Arial" charset="0"/>
                  </a:rPr>
                  <a:t>, 10kHz.</a:t>
                </a:r>
              </a:p>
              <a:p>
                <a:pPr marL="457200" indent="-457200">
                  <a:spcBef>
                    <a:spcPts val="400"/>
                  </a:spcBef>
                  <a:buFont typeface="+mj-lt"/>
                  <a:buAutoNum type="arabicPeriod"/>
                </a:pPr>
                <a:r>
                  <a:rPr lang="en-US" sz="2000" dirty="0">
                    <a:latin typeface="Arial" charset="0"/>
                    <a:ea typeface="Arial" charset="0"/>
                    <a:cs typeface="Arial"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Arial" charset="0"/>
                    <a:ea typeface="Arial" charset="0"/>
                    <a:cs typeface="Arial"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Arial" charset="0"/>
                    <a:ea typeface="Arial" charset="0"/>
                    <a:cs typeface="Arial"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Arial" charset="0"/>
                    <a:ea typeface="Arial" charset="0"/>
                    <a:cs typeface="Arial"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Arial" charset="0"/>
                    <a:ea typeface="Arial" charset="0"/>
                    <a:cs typeface="Arial" charset="0"/>
                  </a:rPr>
                  <a:t>.</a:t>
                </a:r>
              </a:p>
              <a:p>
                <a:pPr marL="457200" indent="-457200">
                  <a:spcBef>
                    <a:spcPts val="400"/>
                  </a:spcBef>
                  <a:buFont typeface="+mj-lt"/>
                  <a:buAutoNum type="arabicPeriod"/>
                </a:pPr>
                <a:r>
                  <a:rPr lang="en-US" sz="2000" dirty="0">
                    <a:latin typeface="Arial" charset="0"/>
                    <a:ea typeface="Arial" charset="0"/>
                    <a:cs typeface="Arial"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24844" y="1365677"/>
                <a:ext cx="7989594" cy="4666739"/>
              </a:xfrm>
              <a:blipFill>
                <a:blip r:embed="rId3"/>
                <a:stretch>
                  <a:fillRect l="-795" t="-135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196781"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305373"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60838"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15593"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4580519"/>
              </a:xfrm>
              <a:blipFill>
                <a:blip r:embed="rId3"/>
                <a:stretch>
                  <a:fillRect l="-639" t="-2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199492" y="2290071"/>
            <a:ext cx="3607399" cy="2863406"/>
            <a:chOff x="407312" y="2290071"/>
            <a:chExt cx="3607399" cy="2863406"/>
          </a:xfrm>
        </p:grpSpPr>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02278" y="1458384"/>
                <a:ext cx="1162000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Similar model for MOSFETs </a:t>
                </a:r>
              </a:p>
              <a:p>
                <a:pPr marL="342900" indent="-342900" algn="l">
                  <a:spcBef>
                    <a:spcPts val="400"/>
                  </a:spcBef>
                  <a:buFont typeface="Arial" panose="020B0604020202020204" pitchFamily="34" charset="0"/>
                  <a:buChar char="•"/>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02278" y="1458384"/>
                <a:ext cx="11620004" cy="4070025"/>
              </a:xfrm>
              <a:prstGeom prst="rect">
                <a:avLst/>
              </a:prstGeom>
              <a:blipFill>
                <a:blip r:embed="rId3"/>
                <a:stretch>
                  <a:fillRect l="-437"/>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endParaRPr lang="en-US" sz="1800" i="1" dirty="0">
                  <a:latin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equation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242611" y="1664639"/>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55</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8172648" cy="5028651"/>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8172648" cy="5028651"/>
              </a:xfrm>
              <a:blipFill>
                <a:blip r:embed="rId3"/>
                <a:stretch>
                  <a:fillRect l="-465" t="-75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4" name="Group 3">
            <a:extLst>
              <a:ext uri="{FF2B5EF4-FFF2-40B4-BE49-F238E27FC236}">
                <a16:creationId xmlns:a16="http://schemas.microsoft.com/office/drawing/2014/main" id="{3A936953-7E78-0D48-97AC-66C539896BE3}"/>
              </a:ext>
            </a:extLst>
          </p:cNvPr>
          <p:cNvGrpSpPr/>
          <p:nvPr/>
        </p:nvGrpSpPr>
        <p:grpSpPr>
          <a:xfrm>
            <a:off x="316032" y="1973894"/>
            <a:ext cx="2891938" cy="2247819"/>
            <a:chOff x="411845" y="1921940"/>
            <a:chExt cx="2891938"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781124" y="269129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53865" y="36071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464331" y="1527463"/>
                <a:ext cx="8437155" cy="46102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464331" y="1527463"/>
                <a:ext cx="8437155" cy="4610285"/>
              </a:xfrm>
              <a:prstGeom prst="rect">
                <a:avLst/>
              </a:prstGeom>
              <a:blipFill>
                <a:blip r:embed="rId3"/>
                <a:stretch>
                  <a:fillRect l="-1203" t="-824"/>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Tree>
    <p:extLst>
      <p:ext uri="{BB962C8B-B14F-4D97-AF65-F5344CB8AC3E}">
        <p14:creationId xmlns:p14="http://schemas.microsoft.com/office/powerpoint/2010/main" val="11170387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733706" y="1122217"/>
                <a:ext cx="8143103" cy="5368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733706" y="1122217"/>
                <a:ext cx="8143103" cy="5368427"/>
              </a:xfrm>
              <a:prstGeom prst="rect">
                <a:avLst/>
              </a:prstGeom>
              <a:blipFill>
                <a:blip r:embed="rId3"/>
                <a:stretch>
                  <a:fillRect l="-1089" t="-70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608109" y="1323413"/>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Note that when the transistor conducts, point P has a potential of 0.</a:t>
            </a:r>
          </a:p>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switch attenuation</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Find the saturation resistance R</a:t>
            </a:r>
            <a:r>
              <a:rPr lang="en-US" sz="2000" baseline="-25000" dirty="0">
                <a:solidFill>
                  <a:srgbClr val="000000"/>
                </a:solidFill>
                <a:latin typeface="Calibri"/>
                <a:ea typeface="Calibri"/>
                <a:cs typeface="Calibri"/>
                <a:sym typeface="Calibri"/>
              </a:rPr>
              <a:t>s</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expected attenuation</a:t>
            </a:r>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19011" y="3980541"/>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4" name="Group 3">
            <a:extLst>
              <a:ext uri="{FF2B5EF4-FFF2-40B4-BE49-F238E27FC236}">
                <a16:creationId xmlns:a16="http://schemas.microsoft.com/office/drawing/2014/main" id="{6EED66AE-09A5-8844-82E1-C8FAE0A197BD}"/>
              </a:ext>
            </a:extLst>
          </p:cNvPr>
          <p:cNvGrpSpPr/>
          <p:nvPr/>
        </p:nvGrpSpPr>
        <p:grpSpPr>
          <a:xfrm>
            <a:off x="9343929" y="2840843"/>
            <a:ext cx="2613035" cy="2951478"/>
            <a:chOff x="9084154"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673562"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506034"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506034"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419615"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506034"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9952601"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585775"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658434"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9851251"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647801"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333501"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611649"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257401"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0886496"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0975173"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655097"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0954900"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609378"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9838255"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9754348"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084154"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0842159"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10974461"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629962" y="1449886"/>
                <a:ext cx="8569829" cy="444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c</a:t>
                </a:r>
                <a:r>
                  <a:rPr lang="en-US" sz="2000" dirty="0">
                    <a:solidFill>
                      <a:srgbClr val="000000"/>
                    </a:solidFill>
                    <a:latin typeface="Calibri"/>
                    <a:ea typeface="Calibri"/>
                    <a:cs typeface="Calibri"/>
                    <a:sym typeface="Calibri"/>
                  </a:rPr>
                  <a:t> when Q4 is on.  Assume base voltage on Q1 is700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a:t>
                </a:r>
                <a:r>
                  <a:rPr lang="en-US" sz="2000" dirty="0" err="1">
                    <a:solidFill>
                      <a:srgbClr val="000000"/>
                    </a:solidFill>
                    <a:latin typeface="Calibri"/>
                    <a:ea typeface="Calibri"/>
                    <a:cs typeface="Calibri"/>
                    <a:sym typeface="Calibri"/>
                  </a:rPr>
                  <a:t>dropin</a:t>
                </a:r>
                <a:r>
                  <a:rPr lang="en-US" sz="2000" dirty="0">
                    <a:solidFill>
                      <a:srgbClr val="000000"/>
                    </a:solidFill>
                    <a:latin typeface="Calibri"/>
                    <a:ea typeface="Calibri"/>
                    <a:cs typeface="Calibri"/>
                    <a:sym typeface="Calibri"/>
                  </a:rPr>
                  <a:t> base-emitter of Q4 and at 600mV at D11</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629962" y="1449886"/>
                <a:ext cx="8569829" cy="4447324"/>
              </a:xfrm>
              <a:prstGeom prst="rect">
                <a:avLst/>
              </a:prstGeom>
              <a:blipFill>
                <a:blip r:embed="rId3"/>
                <a:stretch>
                  <a:fillRect l="-1331" t="-855" r="-118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8159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a:ea typeface="Cambria Math" panose="02040503050406030204" pitchFamily="18" charset="0"/>
                    <a:sym typeface="Calibri"/>
                  </a:rPr>
                  <a:t> is DC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a:ea typeface="Cambria Math" panose="02040503050406030204" pitchFamily="18" charset="0"/>
                    <a:sym typeface="Calibri"/>
                  </a:rPr>
                  <a:t> </a:t>
                </a:r>
              </a:p>
              <a:p>
                <a:pPr marL="342900" indent="-34290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err="1">
                    <a:solidFill>
                      <a:srgbClr val="000000"/>
                    </a:solidFill>
                    <a:ea typeface="Cambria Math" panose="02040503050406030204" pitchFamily="18" charset="0"/>
                    <a:sym typeface="Calibri"/>
                  </a:rPr>
                  <a:t>Norcal</a:t>
                </a:r>
                <a:r>
                  <a:rPr lang="en-US" sz="2000" dirty="0">
                    <a:solidFill>
                      <a:srgbClr val="000000"/>
                    </a:solidFill>
                    <a:ea typeface="Cambria Math" panose="02040503050406030204" pitchFamily="18" charset="0"/>
                    <a:sym typeface="Calibri"/>
                  </a:rPr>
                  <a:t> Power amplifier is a class C amplifier.</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2108" y="1413172"/>
                <a:ext cx="11529391" cy="4991120"/>
              </a:xfrm>
              <a:prstGeom prst="rect">
                <a:avLst/>
              </a:prstGeom>
              <a:blipFill>
                <a:blip r:embed="rId3"/>
                <a:stretch>
                  <a:fillRect l="-76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spTree>
    <p:extLst>
      <p:ext uri="{BB962C8B-B14F-4D97-AF65-F5344CB8AC3E}">
        <p14:creationId xmlns:p14="http://schemas.microsoft.com/office/powerpoint/2010/main" val="13548713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63305" y="1215043"/>
                <a:ext cx="8450174" cy="48380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𝑣</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R13 at minimum and maximum gain.</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expected voltage gain at each setting.  </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560ohm source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Using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latin typeface="Calibri"/>
                    <a:ea typeface="Calibri"/>
                    <a:cs typeface="Calibri"/>
                    <a:sym typeface="Calibri"/>
                  </a:rPr>
                  <a:t> from the function generator, we can find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63305" y="1215043"/>
                <a:ext cx="8450174" cy="4838088"/>
              </a:xfrm>
              <a:prstGeom prst="rect">
                <a:avLst/>
              </a:prstGeom>
              <a:blipFill>
                <a:blip r:embed="rId3"/>
                <a:stretch>
                  <a:fillRect l="-135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grpSp>
        <p:nvGrpSpPr>
          <p:cNvPr id="3" name="Group 2">
            <a:extLst>
              <a:ext uri="{FF2B5EF4-FFF2-40B4-BE49-F238E27FC236}">
                <a16:creationId xmlns:a16="http://schemas.microsoft.com/office/drawing/2014/main" id="{2C86A07A-E50F-6347-816C-69A7AF572487}"/>
              </a:ext>
            </a:extLst>
          </p:cNvPr>
          <p:cNvGrpSpPr/>
          <p:nvPr/>
        </p:nvGrpSpPr>
        <p:grpSpPr>
          <a:xfrm>
            <a:off x="9278914" y="1318953"/>
            <a:ext cx="2643356" cy="4680620"/>
            <a:chOff x="9195786" y="1215043"/>
            <a:chExt cx="2643356" cy="468062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10373284" y="2833380"/>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9372378" y="273427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11423620" y="2126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10508738" y="216963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9520159" y="28271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10233941" y="413186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10105786" y="5456645"/>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9692604" y="499144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10095396" y="12150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11313778" y="1692362"/>
              <a:ext cx="5253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9360979" y="32802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360979" y="328023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9847214" y="2907488"/>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11213385" y="21696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10197946" y="48678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10199217" y="40973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11140596" y="2884908"/>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9195786" y="3160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10168899" y="2159399"/>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9838031" y="227297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10162610" y="343720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10166152" y="408933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10101899" y="4777470"/>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10552595" y="4539177"/>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10596501" y="413186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10315229" y="450166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10241532" y="163376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10201570" y="16060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11276102" y="48722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10490591" y="347773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490591" y="3477732"/>
                  <a:ext cx="525365" cy="523218"/>
                </a:xfrm>
                <a:prstGeom prst="rect">
                  <a:avLst/>
                </a:prstGeom>
                <a:blipFill>
                  <a:blip r:embed="rId5"/>
                  <a:stretch>
                    <a:fillRect l="-11628"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9644927" y="415162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644927" y="4151624"/>
                  <a:ext cx="525365" cy="523218"/>
                </a:xfrm>
                <a:prstGeom prst="rect">
                  <a:avLst/>
                </a:prstGeom>
                <a:blipFill>
                  <a:blip r:embed="rId6"/>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10770474" y="241373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770474" y="2413730"/>
                  <a:ext cx="525365" cy="523218"/>
                </a:xfrm>
                <a:prstGeom prst="rect">
                  <a:avLst/>
                </a:prstGeom>
                <a:blipFill>
                  <a:blip r:embed="rId7"/>
                  <a:stretch>
                    <a:fillRect l="-11628" t="-2381" b="-11905"/>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11009794" y="444439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10291641" y="486803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10948316" y="491181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10835927" y="4928051"/>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10835927" y="5514663"/>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11208489" y="509400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10950033" y="4865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47441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360041" y="842315"/>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442217" y="4554349"/>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278082"/>
                <a:ext cx="11181542" cy="4623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latinLnBrk="1" hangingPunct="0"/>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278082"/>
                <a:ext cx="11181542" cy="4623949"/>
              </a:xfrm>
              <a:prstGeom prst="rect">
                <a:avLst/>
              </a:prstGeom>
              <a:blipFill>
                <a:blip r:embed="rId3"/>
                <a:stretch>
                  <a:fillRect l="-1022" t="-8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spTree>
    <p:extLst>
      <p:ext uri="{BB962C8B-B14F-4D97-AF65-F5344CB8AC3E}">
        <p14:creationId xmlns:p14="http://schemas.microsoft.com/office/powerpoint/2010/main" val="33348927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35670" y="1148589"/>
                <a:ext cx="913502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DC voltage at source of the JFET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in dB</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𝑉</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𝑉</m:t>
                        </m:r>
                      </m:num>
                      <m:den>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𝑖</m:t>
                            </m:r>
                          </m:sub>
                        </m:sSub>
                      </m:den>
                    </m:f>
                    <m:r>
                      <a:rPr lang="en-US" sz="2000" b="0" i="1" smtClean="0">
                        <a:solidFill>
                          <a:srgbClr val="000000"/>
                        </a:solidFill>
                        <a:latin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m:t>
                        </m:r>
                      </m:num>
                      <m:den>
                        <m:r>
                          <a:rPr lang="en-US" sz="2000" b="0" i="1" smtClean="0">
                            <a:solidFill>
                              <a:srgbClr val="000000"/>
                            </a:solidFill>
                            <a:latin typeface="Cambria Math" panose="02040503050406030204" pitchFamily="18" charset="0"/>
                            <a:cs typeface="Calibri" panose="020F0502020204030204" pitchFamily="34" charset="0"/>
                            <a:sym typeface="Calibri"/>
                          </a:rPr>
                          <m:t>1+</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m:t>
                            </m:r>
                          </m:num>
                          <m:den>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𝑔</m:t>
                                </m:r>
                              </m:e>
                              <m:sub>
                                <m:r>
                                  <a:rPr lang="en-US" sz="2000" b="0" i="1" smtClean="0">
                                    <a:solidFill>
                                      <a:srgbClr val="000000"/>
                                    </a:solidFill>
                                    <a:latin typeface="Cambria Math" panose="02040503050406030204" pitchFamily="18" charset="0"/>
                                    <a:cs typeface="Calibri" panose="020F0502020204030204" pitchFamily="34" charset="0"/>
                                    <a:sym typeface="Calibri"/>
                                  </a:rPr>
                                  <m:t>𝑚</m:t>
                                </m:r>
                              </m:sub>
                            </m:sSub>
                            <m:r>
                              <a:rPr lang="en-US" sz="2000" b="0" i="1" smtClean="0">
                                <a:solidFill>
                                  <a:srgbClr val="000000"/>
                                </a:solidFill>
                                <a:latin typeface="Cambria Math" panose="02040503050406030204" pitchFamily="18" charset="0"/>
                                <a:cs typeface="Calibri" panose="020F0502020204030204" pitchFamily="34" charset="0"/>
                                <a:sym typeface="Calibri"/>
                              </a:rPr>
                              <m:t>𝑅</m:t>
                            </m:r>
                          </m:den>
                        </m:f>
                      </m:den>
                    </m:f>
                  </m:oMath>
                </a14:m>
                <a:r>
                  <a:rPr lang="en-US" sz="2000"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𝑔</m:t>
                        </m:r>
                      </m:e>
                      <m:sub>
                        <m:r>
                          <a:rPr lang="en-US" sz="2000" b="0" i="1" smtClean="0">
                            <a:solidFill>
                              <a:srgbClr val="000000"/>
                            </a:solidFill>
                            <a:latin typeface="Cambria Math" panose="02040503050406030204" pitchFamily="18" charset="0"/>
                            <a:cs typeface="Calibri" panose="020F0502020204030204" pitchFamily="34" charset="0"/>
                            <a:sym typeface="Calibri"/>
                          </a:rPr>
                          <m:t>𝑚</m:t>
                        </m:r>
                      </m:sub>
                    </m:sSub>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10</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35670" y="1148589"/>
                <a:ext cx="9135021" cy="2936740"/>
              </a:xfrm>
              <a:prstGeom prst="rect">
                <a:avLst/>
              </a:prstGeom>
              <a:blipFill>
                <a:blip r:embed="rId3"/>
                <a:stretch>
                  <a:fillRect l="-1110" t="-1293"/>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4468252" y="3429000"/>
            <a:ext cx="7463558" cy="2792989"/>
            <a:chOff x="2013098" y="1484443"/>
            <a:chExt cx="7463558"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8885736" y="2851201"/>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2013098" y="218357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spTree>
    <p:extLst>
      <p:ext uri="{BB962C8B-B14F-4D97-AF65-F5344CB8AC3E}">
        <p14:creationId xmlns:p14="http://schemas.microsoft.com/office/powerpoint/2010/main" val="32135708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64720" y="1782894"/>
            <a:ext cx="4499456" cy="3516147"/>
            <a:chOff x="1059149" y="1828360"/>
            <a:chExt cx="4499456" cy="3516147"/>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76620"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366910" y="182836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562999" y="453436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562999" y="4534362"/>
                  <a:ext cx="525365" cy="523218"/>
                </a:xfrm>
                <a:prstGeom prst="rect">
                  <a:avLst/>
                </a:prstGeom>
                <a:blipFill>
                  <a:blip r:embed="rId3"/>
                  <a:stretch>
                    <a:fillRect l="-11628"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195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2923775" y="3240381"/>
              <a:ext cx="7635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059149" y="4114641"/>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p:grpSp>
        <p:nvGrpSpPr>
          <p:cNvPr id="11" name="Group 10">
            <a:extLst>
              <a:ext uri="{FF2B5EF4-FFF2-40B4-BE49-F238E27FC236}">
                <a16:creationId xmlns:a16="http://schemas.microsoft.com/office/drawing/2014/main" id="{D2963348-E723-754E-8F89-7A2955571AB8}"/>
              </a:ext>
            </a:extLst>
          </p:cNvPr>
          <p:cNvGrpSpPr/>
          <p:nvPr/>
        </p:nvGrpSpPr>
        <p:grpSpPr>
          <a:xfrm>
            <a:off x="9362088" y="2528416"/>
            <a:ext cx="2661666" cy="2934091"/>
            <a:chOff x="9123095" y="2528416"/>
            <a:chExt cx="2661666" cy="2934091"/>
          </a:xfrm>
        </p:grpSpPr>
        <p:sp>
          <p:nvSpPr>
            <p:cNvPr id="4" name="TextBox 3">
              <a:extLst>
                <a:ext uri="{FF2B5EF4-FFF2-40B4-BE49-F238E27FC236}">
                  <a16:creationId xmlns:a16="http://schemas.microsoft.com/office/drawing/2014/main" id="{36163FAD-ED6D-8943-9ED2-0FE63EEA856C}"/>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5" name="TextBox 94">
              <a:extLst>
                <a:ext uri="{FF2B5EF4-FFF2-40B4-BE49-F238E27FC236}">
                  <a16:creationId xmlns:a16="http://schemas.microsoft.com/office/drawing/2014/main" id="{681A8CF6-2623-B845-A707-C46CAA0D4BA6}"/>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C7D26748-A189-5540-AEC4-7A7FA4FE76C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5" name="Down Arrow 4">
              <a:extLst>
                <a:ext uri="{FF2B5EF4-FFF2-40B4-BE49-F238E27FC236}">
                  <a16:creationId xmlns:a16="http://schemas.microsoft.com/office/drawing/2014/main" id="{D556E82C-0885-B94C-83A6-9C27DFFD9830}"/>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D6AB49B5-229B-2641-81A3-6138BEF43437}"/>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Arrow Connector 6">
              <a:extLst>
                <a:ext uri="{FF2B5EF4-FFF2-40B4-BE49-F238E27FC236}">
                  <a16:creationId xmlns:a16="http://schemas.microsoft.com/office/drawing/2014/main" id="{764D9759-76B6-724A-B2F5-202F67D59781}"/>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BA83F1F0-3BC6-9846-80F7-60135B3E455D}"/>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5A2D3997-6C22-4B4A-B66D-6C80F73C53BE}"/>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3" name="TextBox 102">
              <a:extLst>
                <a:ext uri="{FF2B5EF4-FFF2-40B4-BE49-F238E27FC236}">
                  <a16:creationId xmlns:a16="http://schemas.microsoft.com/office/drawing/2014/main" id="{0E509117-FDCA-8B4A-8828-57B533CD736E}"/>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4005823" y="1340821"/>
                <a:ext cx="5119033" cy="4659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Norcal-40 Power amp is class C</a:t>
                </a:r>
                <a:endParaRPr lang="en-US"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𝑇</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den>
                    </m:f>
                  </m:oMath>
                </a14:m>
                <a:endParaRPr lang="en-US"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is ambient temperature,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pp across 50ohm load required for output of 2W</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4005823" y="1340821"/>
                <a:ext cx="5119033" cy="4659915"/>
              </a:xfrm>
              <a:prstGeom prst="rect">
                <a:avLst/>
              </a:prstGeom>
              <a:blipFill>
                <a:blip r:embed="rId5"/>
                <a:stretch>
                  <a:fillRect l="-1980" t="-54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spTree>
    <p:extLst>
      <p:ext uri="{BB962C8B-B14F-4D97-AF65-F5344CB8AC3E}">
        <p14:creationId xmlns:p14="http://schemas.microsoft.com/office/powerpoint/2010/main" val="3663317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spTree>
    <p:extLst>
      <p:ext uri="{BB962C8B-B14F-4D97-AF65-F5344CB8AC3E}">
        <p14:creationId xmlns:p14="http://schemas.microsoft.com/office/powerpoint/2010/main" val="36869400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defTabSz="457200" latinLnBrk="1" hangingPunct="0"/>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1058" t="-966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spTree>
    <p:extLst>
      <p:ext uri="{BB962C8B-B14F-4D97-AF65-F5344CB8AC3E}">
        <p14:creationId xmlns:p14="http://schemas.microsoft.com/office/powerpoint/2010/main" val="5341096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spTree>
    <p:extLst>
      <p:ext uri="{BB962C8B-B14F-4D97-AF65-F5344CB8AC3E}">
        <p14:creationId xmlns:p14="http://schemas.microsoft.com/office/powerpoint/2010/main" val="41453547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4"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4"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59347"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278084"/>
            <a:ext cx="7265099" cy="502773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grpSp>
        <p:nvGrpSpPr>
          <p:cNvPr id="3" name="Group 2">
            <a:extLst>
              <a:ext uri="{FF2B5EF4-FFF2-40B4-BE49-F238E27FC236}">
                <a16:creationId xmlns:a16="http://schemas.microsoft.com/office/drawing/2014/main" id="{9CE60AFD-2C2A-1347-8B87-803F6BEAB9B8}"/>
              </a:ext>
            </a:extLst>
          </p:cNvPr>
          <p:cNvGrpSpPr/>
          <p:nvPr/>
        </p:nvGrpSpPr>
        <p:grpSpPr>
          <a:xfrm>
            <a:off x="7848975"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18769" y="3311345"/>
              <a:ext cx="32242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860884" y="5381402"/>
              <a:ext cx="55456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76449" y="1236533"/>
            <a:ext cx="4847041"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L9: T68-7 62 turns</a:t>
            </a:r>
          </a:p>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(D9)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this change if we consider the inductor and source-drain resistance</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R17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2" name="Group 1">
            <a:extLst>
              <a:ext uri="{FF2B5EF4-FFF2-40B4-BE49-F238E27FC236}">
                <a16:creationId xmlns:a16="http://schemas.microsoft.com/office/drawing/2014/main" id="{2080041B-DE34-0E47-A538-40A03F61D350}"/>
              </a:ext>
            </a:extLst>
          </p:cNvPr>
          <p:cNvGrpSpPr/>
          <p:nvPr/>
        </p:nvGrpSpPr>
        <p:grpSpPr>
          <a:xfrm>
            <a:off x="5231514" y="1312880"/>
            <a:ext cx="6723876" cy="4585534"/>
            <a:chOff x="5169168" y="1103401"/>
            <a:chExt cx="6723876" cy="458553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0912409" y="3531771"/>
              <a:ext cx="73439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0976117" y="4725565"/>
              <a:ext cx="71862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568941" y="4609405"/>
              <a:ext cx="304800" cy="762000"/>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264141" y="35678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7538160" y="3237553"/>
              <a:ext cx="152400" cy="762000"/>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046121" y="3885244"/>
              <a:ext cx="304800" cy="381000"/>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016254" y="3232788"/>
              <a:ext cx="152400" cy="762000"/>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168580" y="2979150"/>
              <a:ext cx="796405" cy="51934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5738887" y="1709914"/>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9918700" y="39126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045411" y="133954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7510559" y="133954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5668979" y="24635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6603008" y="1717486"/>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6472560" y="1720547"/>
              <a:ext cx="77388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099040" y="1777345"/>
              <a:ext cx="0" cy="47174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6523127" y="2435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7919501" y="1720547"/>
              <a:ext cx="3474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102025" y="22490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6523128" y="3778412"/>
              <a:ext cx="155779" cy="762000"/>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6599327" y="3149780"/>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6446927" y="4472799"/>
              <a:ext cx="304800" cy="381000"/>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6813430" y="2864424"/>
              <a:ext cx="304800" cy="76200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091023" y="3242760"/>
              <a:ext cx="511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7646318" y="2857802"/>
              <a:ext cx="304800" cy="76200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045330" y="3230470"/>
              <a:ext cx="304800" cy="762000"/>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573230" y="5307935"/>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7465307" y="3963591"/>
              <a:ext cx="304800" cy="381000"/>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045331" y="3428054"/>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7937197" y="3920179"/>
              <a:ext cx="304800" cy="381000"/>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096712" y="3246313"/>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434658" y="32304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356297" y="3841579"/>
              <a:ext cx="304800" cy="381000"/>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8875776" y="3230470"/>
              <a:ext cx="304800" cy="762000"/>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8875023" y="3963591"/>
              <a:ext cx="304800" cy="762000"/>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8875023" y="4643707"/>
              <a:ext cx="304800" cy="381000"/>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9959341" y="3375782"/>
              <a:ext cx="0" cy="97350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9880870" y="4272460"/>
              <a:ext cx="152400" cy="762000"/>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9806941" y="4890402"/>
              <a:ext cx="304800" cy="381000"/>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9959341" y="1711679"/>
              <a:ext cx="0" cy="13716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297976" y="1710768"/>
              <a:ext cx="304800" cy="762000"/>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015978" y="3952319"/>
              <a:ext cx="10058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250342" y="3902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568941" y="3940231"/>
              <a:ext cx="304800" cy="762000"/>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299701" y="2357665"/>
              <a:ext cx="304800" cy="381000"/>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721341" y="3950391"/>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721341" y="4649234"/>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361924" y="16734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199364" y="460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6847411" y="2596865"/>
              <a:ext cx="5999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5922571" y="115420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5192540" y="2667013"/>
                  <a:ext cx="541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5192540" y="2667013"/>
                  <a:ext cx="541868" cy="523218"/>
                </a:xfrm>
                <a:prstGeom prst="rect">
                  <a:avLst/>
                </a:prstGeom>
                <a:blipFill>
                  <a:blip r:embed="rId3"/>
                  <a:stretch>
                    <a:fillRect l="-11364" t="-2381" b="-11905"/>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141127" y="2573644"/>
              <a:ext cx="53674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7365291" y="110340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720769" y="1899551"/>
              <a:ext cx="6210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0934310" y="4062011"/>
              <a:ext cx="8687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10pnF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0907061" y="4935168"/>
              <a:ext cx="98598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a:t>
              </a:r>
            </a:p>
            <a:p>
              <a:pPr defTabSz="457200" latinLnBrk="1" hangingPunct="0"/>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088752" y="4475959"/>
              <a:ext cx="5486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206346" y="3355140"/>
              <a:ext cx="51441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220233" y="3462848"/>
              <a:ext cx="697888" cy="769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177505" y="4265487"/>
              <a:ext cx="69788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6557288" y="3197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8970176" y="39061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6565088" y="16619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5570760" y="3847566"/>
              <a:ext cx="99913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a:t>
              </a:r>
            </a:p>
            <a:p>
              <a:pPr defTabSz="457200" latinLnBrk="1" hangingPunct="0"/>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7670024" y="2586705"/>
              <a:ext cx="56665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8564849" y="3603118"/>
              <a:ext cx="52374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121778" y="3611667"/>
              <a:ext cx="35293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7671231" y="3768526"/>
              <a:ext cx="4221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6715487" y="3523670"/>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128204" y="2521396"/>
              <a:ext cx="79783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66707" y="123887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6565088" y="22003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5692255" y="32032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TextBox 221">
              <a:extLst>
                <a:ext uri="{FF2B5EF4-FFF2-40B4-BE49-F238E27FC236}">
                  <a16:creationId xmlns:a16="http://schemas.microsoft.com/office/drawing/2014/main" id="{7D972206-6856-1D49-B41B-A60C1797BC2F}"/>
                </a:ext>
              </a:extLst>
            </p:cNvPr>
            <p:cNvSpPr txBox="1"/>
            <p:nvPr/>
          </p:nvSpPr>
          <p:spPr>
            <a:xfrm flipH="1">
              <a:off x="5264552" y="3375783"/>
              <a:ext cx="107817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LM393 pin 7</a:t>
              </a:r>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5328664" y="1720390"/>
              <a:ext cx="42809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5298713" y="16753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5169168" y="1166335"/>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679728" y="39060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672636" y="46006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spTree>
    <p:extLst>
      <p:ext uri="{BB962C8B-B14F-4D97-AF65-F5344CB8AC3E}">
        <p14:creationId xmlns:p14="http://schemas.microsoft.com/office/powerpoint/2010/main" val="526734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235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L9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23548"/>
              </a:xfrm>
              <a:prstGeom prst="rect">
                <a:avLst/>
              </a:prstGeom>
              <a:blipFill>
                <a:blip r:embed="rId3"/>
                <a:stretch>
                  <a:fillRect l="-950" t="-840" r="-5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spTree>
    <p:extLst>
      <p:ext uri="{BB962C8B-B14F-4D97-AF65-F5344CB8AC3E}">
        <p14:creationId xmlns:p14="http://schemas.microsoft.com/office/powerpoint/2010/main" val="41680852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Tree>
    <p:extLst>
      <p:ext uri="{BB962C8B-B14F-4D97-AF65-F5344CB8AC3E}">
        <p14:creationId xmlns:p14="http://schemas.microsoft.com/office/powerpoint/2010/main" val="1304217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225915"/>
                <a:ext cx="11325852"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225915"/>
                <a:ext cx="11325852" cy="3733476"/>
              </a:xfrm>
              <a:prstGeom prst="rect">
                <a:avLst/>
              </a:prstGeom>
              <a:blipFill>
                <a:blip r:embed="rId3"/>
                <a:stretch>
                  <a:fillRect l="-784" t="-67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951015"/>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
        <p:nvSpPr>
          <p:cNvPr id="206" name="TextBox 205">
            <a:extLst>
              <a:ext uri="{FF2B5EF4-FFF2-40B4-BE49-F238E27FC236}">
                <a16:creationId xmlns:a16="http://schemas.microsoft.com/office/drawing/2014/main" id="{9C13EE98-760E-F848-A155-FC317117E574}"/>
              </a:ext>
            </a:extLst>
          </p:cNvPr>
          <p:cNvSpPr txBox="1"/>
          <p:nvPr/>
        </p:nvSpPr>
        <p:spPr>
          <a:xfrm>
            <a:off x="387926" y="1184576"/>
            <a:ext cx="6479484"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sz="2000" dirty="0">
                <a:solidFill>
                  <a:srgbClr val="000000"/>
                </a:solidFill>
              </a:rPr>
              <a:t>Measure conversion gain of the Mixer.</a:t>
            </a:r>
          </a:p>
          <a:p>
            <a:pPr marL="342900" indent="-342900" defTabSz="457200" latinLnBrk="1" hangingPunct="0">
              <a:buFont typeface="+mj-lt"/>
              <a:buAutoNum type="arabicPeriod"/>
            </a:pPr>
            <a:r>
              <a:rPr lang="en-US" sz="2000" dirty="0">
                <a:solidFill>
                  <a:srgbClr val="000000"/>
                </a:solidFill>
              </a:rPr>
              <a:t>How much attenuation is provided by pot?</a:t>
            </a:r>
          </a:p>
          <a:p>
            <a:pPr marL="342900" indent="-342900" defTabSz="457200" latinLnBrk="1" hangingPunct="0">
              <a:buFont typeface="+mj-lt"/>
              <a:buAutoNum type="arabicPeriod"/>
            </a:pPr>
            <a:r>
              <a:rPr lang="en-US" sz="2000" dirty="0">
                <a:solidFill>
                  <a:srgbClr val="000000"/>
                </a:solidFill>
              </a:rPr>
              <a:t>By how many dB is the image response suppressed</a:t>
            </a:r>
          </a:p>
        </p:txBody>
      </p:sp>
      <p:grpSp>
        <p:nvGrpSpPr>
          <p:cNvPr id="4" name="Group 3">
            <a:extLst>
              <a:ext uri="{FF2B5EF4-FFF2-40B4-BE49-F238E27FC236}">
                <a16:creationId xmlns:a16="http://schemas.microsoft.com/office/drawing/2014/main" id="{C3EF73D4-70A8-6449-BF87-7576996A0E13}"/>
              </a:ext>
            </a:extLst>
          </p:cNvPr>
          <p:cNvGrpSpPr/>
          <p:nvPr/>
        </p:nvGrpSpPr>
        <p:grpSpPr>
          <a:xfrm>
            <a:off x="7195552" y="1517999"/>
            <a:ext cx="4753748" cy="4390067"/>
            <a:chOff x="6665611" y="1517999"/>
            <a:chExt cx="4753748" cy="4390067"/>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9" y="1517999"/>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861343"/>
            <a:ext cx="4341857" cy="3439186"/>
            <a:chOff x="7446979" y="1861343"/>
            <a:chExt cx="4341857" cy="3439186"/>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9" y="186134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6" y="3292363"/>
              <a:ext cx="472159"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387927" y="1226131"/>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p:txBody>
      </p:sp>
    </p:spTree>
    <p:extLst>
      <p:ext uri="{BB962C8B-B14F-4D97-AF65-F5344CB8AC3E}">
        <p14:creationId xmlns:p14="http://schemas.microsoft.com/office/powerpoint/2010/main" val="7837363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spTree>
    <p:extLst>
      <p:ext uri="{BB962C8B-B14F-4D97-AF65-F5344CB8AC3E}">
        <p14:creationId xmlns:p14="http://schemas.microsoft.com/office/powerpoint/2010/main" val="23573437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4" name="Group 3">
            <a:extLst>
              <a:ext uri="{FF2B5EF4-FFF2-40B4-BE49-F238E27FC236}">
                <a16:creationId xmlns:a16="http://schemas.microsoft.com/office/drawing/2014/main" id="{CC25DA62-449A-4742-BED1-1470B1C4D63C}"/>
              </a:ext>
            </a:extLst>
          </p:cNvPr>
          <p:cNvGrpSpPr/>
          <p:nvPr/>
        </p:nvGrpSpPr>
        <p:grpSpPr>
          <a:xfrm>
            <a:off x="7507946" y="1697551"/>
            <a:ext cx="4438347" cy="3325242"/>
            <a:chOff x="7362472" y="1697551"/>
            <a:chExt cx="4438347" cy="3325242"/>
          </a:xfrm>
        </p:grpSpPr>
        <p:sp>
          <p:nvSpPr>
            <p:cNvPr id="16" name="Shape 51">
              <a:extLst>
                <a:ext uri="{FF2B5EF4-FFF2-40B4-BE49-F238E27FC236}">
                  <a16:creationId xmlns:a16="http://schemas.microsoft.com/office/drawing/2014/main" id="{475EE5B6-E02A-A04D-B608-C37E82494806}"/>
                </a:ext>
              </a:extLst>
            </p:cNvPr>
            <p:cNvSpPr/>
            <p:nvPr/>
          </p:nvSpPr>
          <p:spPr>
            <a:xfrm>
              <a:off x="8743252" y="2190473"/>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451067" y="2571182"/>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526147" y="255776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532576" y="2978398"/>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8537871" y="334307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526147" y="382563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8763116" y="254687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8753069" y="293485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8760624" y="340840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8783118" y="38148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472238" y="3434856"/>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362472" y="3125164"/>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467430" y="236613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7503431" y="3122260"/>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362472" y="3830226"/>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041741" y="34680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7896174" y="3461738"/>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089670" y="3047103"/>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459630" y="2669907"/>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553591" y="271648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9944729" y="217781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9907015" y="21434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9776266" y="1697551"/>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041741" y="40136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539579" y="305459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190045" y="3003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652244" y="303692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496019" y="4072268"/>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058713" y="4011269"/>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013154" y="43749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7656352" y="3119389"/>
              <a:ext cx="50916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9716025" y="326706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274959" y="4019727"/>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7906612" y="4499575"/>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362472" y="17939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169004" y="3243640"/>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573689" y="380168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181957" y="3430713"/>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0834556" y="3046429"/>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0898364" y="323209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7900606" y="2322737"/>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7845336" y="198671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7683534" y="217072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7645820" y="21363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204216" y="37512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611258" y="37653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283808" y="1163799"/>
            <a:ext cx="7051574" cy="54110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Tree>
    <p:extLst>
      <p:ext uri="{BB962C8B-B14F-4D97-AF65-F5344CB8AC3E}">
        <p14:creationId xmlns:p14="http://schemas.microsoft.com/office/powerpoint/2010/main" val="41286311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2971560" y="1225679"/>
                <a:ext cx="8905250"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2971560" y="1225679"/>
                <a:ext cx="8905250" cy="5561335"/>
              </a:xfrm>
              <a:prstGeom prst="rect">
                <a:avLst/>
              </a:prstGeom>
              <a:blipFill>
                <a:blip r:embed="rId3"/>
                <a:stretch>
                  <a:fillRect l="-996"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267135"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122629" y="1870192"/>
            <a:ext cx="2848931" cy="2286959"/>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157770" y="4278790"/>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grpSp>
        <p:nvGrpSpPr>
          <p:cNvPr id="9" name="Group 8">
            <a:extLst>
              <a:ext uri="{FF2B5EF4-FFF2-40B4-BE49-F238E27FC236}">
                <a16:creationId xmlns:a16="http://schemas.microsoft.com/office/drawing/2014/main" id="{CC2B986B-E274-5745-B57C-8FF5E29AD44B}"/>
              </a:ext>
            </a:extLst>
          </p:cNvPr>
          <p:cNvGrpSpPr/>
          <p:nvPr/>
        </p:nvGrpSpPr>
        <p:grpSpPr>
          <a:xfrm>
            <a:off x="7702338" y="1386980"/>
            <a:ext cx="4406242"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67137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336711" y="1193653"/>
                <a:ext cx="7072904" cy="53976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336711" y="1193653"/>
                <a:ext cx="7072904" cy="5397656"/>
              </a:xfrm>
              <a:prstGeom prst="rect">
                <a:avLst/>
              </a:prstGeom>
              <a:blipFill>
                <a:blip r:embed="rId4"/>
                <a:stretch>
                  <a:fillRect l="-1613" t="-706" r="-197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738255" y="993305"/>
            <a:ext cx="7242465" cy="5441496"/>
            <a:chOff x="3957250" y="993305"/>
            <a:chExt cx="7752868" cy="5441496"/>
          </a:xfrm>
        </p:grpSpPr>
        <p:sp>
          <p:nvSpPr>
            <p:cNvPr id="3" name="TextBox 2">
              <a:extLst>
                <a:ext uri="{FF2B5EF4-FFF2-40B4-BE49-F238E27FC236}">
                  <a16:creationId xmlns:a16="http://schemas.microsoft.com/office/drawing/2014/main" id="{2DBF1687-B21C-5C47-A42B-DE430E308A07}"/>
                </a:ext>
              </a:extLst>
            </p:cNvPr>
            <p:cNvSpPr txBox="1"/>
            <p:nvPr/>
          </p:nvSpPr>
          <p:spPr>
            <a:xfrm>
              <a:off x="4811564" y="993305"/>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3957250" y="1258128"/>
              <a:ext cx="7752868" cy="5176673"/>
              <a:chOff x="1921934" y="1331924"/>
              <a:chExt cx="7752868"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3976501" y="18426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884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8679184" y="4415960"/>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1921934" y="4098001"/>
                <a:ext cx="125710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63444" y="1349339"/>
                <a:ext cx="4638844"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Plot audio output v dc control</a:t>
                </a:r>
              </a:p>
              <a:p>
                <a:pPr marL="342900" indent="-342900" defTabSz="457200" hangingPunct="0">
                  <a:buFont typeface="+mj-lt"/>
                  <a:buAutoNum type="arabicPeriod"/>
                </a:pPr>
                <a:r>
                  <a:rPr lang="en-US" sz="2000" dirty="0">
                    <a:solidFill>
                      <a:srgbClr val="000000"/>
                    </a:solidFill>
                  </a:rPr>
                  <a:t>What is the maximum control voltage we can measure?  Infer cutoff voltage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𝑐</m:t>
                        </m:r>
                      </m:sub>
                    </m:sSub>
                  </m:oMath>
                </a14:m>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What is the minimum control voltage?</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63444" y="1349339"/>
                <a:ext cx="4638844" cy="4821336"/>
              </a:xfrm>
              <a:prstGeom prst="rect">
                <a:avLst/>
              </a:prstGeom>
              <a:blipFill>
                <a:blip r:embed="rId3"/>
                <a:stretch>
                  <a:fillRect l="-2180" t="-789"/>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58050"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58050" y="1041519"/>
                <a:ext cx="6394101" cy="4200315"/>
              </a:xfrm>
              <a:prstGeom prst="rect">
                <a:avLst/>
              </a:prstGeom>
              <a:blipFill>
                <a:blip r:embed="rId4"/>
                <a:stretch>
                  <a:fillRect l="-1587"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2367906" y="4553413"/>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9550" y="1264297"/>
                <a:ext cx="8510150" cy="54961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9550" y="1264297"/>
                <a:ext cx="8510150" cy="5496118"/>
              </a:xfrm>
              <a:prstGeom prst="rect">
                <a:avLst/>
              </a:prstGeom>
              <a:blipFill>
                <a:blip r:embed="rId3"/>
                <a:stretch>
                  <a:fillRect l="-1043" t="-69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9363816"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9385947"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92</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94</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6474" y="1505639"/>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6474" y="1505639"/>
                <a:ext cx="11379051" cy="5167894"/>
              </a:xfrm>
              <a:prstGeom prst="rect">
                <a:avLst/>
              </a:prstGeom>
              <a:blipFill>
                <a:blip r:embed="rId3"/>
                <a:stretch>
                  <a:fillRect l="-781"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95</a:t>
            </a:fld>
            <a:endParaRPr lang="en-US"/>
          </a:p>
        </p:txBody>
      </p:sp>
    </p:spTree>
    <p:extLst>
      <p:ext uri="{BB962C8B-B14F-4D97-AF65-F5344CB8AC3E}">
        <p14:creationId xmlns:p14="http://schemas.microsoft.com/office/powerpoint/2010/main" val="15336005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62" y="1793189"/>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62" y="1793189"/>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a:p>
        </p:txBody>
      </p:sp>
    </p:spTree>
    <p:extLst>
      <p:ext uri="{BB962C8B-B14F-4D97-AF65-F5344CB8AC3E}">
        <p14:creationId xmlns:p14="http://schemas.microsoft.com/office/powerpoint/2010/main" val="21732541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07712" y="1512633"/>
            <a:ext cx="11296360"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97</a:t>
            </a:fld>
            <a:endParaRPr lang="en-US"/>
          </a:p>
        </p:txBody>
      </p:sp>
    </p:spTree>
    <p:extLst>
      <p:ext uri="{BB962C8B-B14F-4D97-AF65-F5344CB8AC3E}">
        <p14:creationId xmlns:p14="http://schemas.microsoft.com/office/powerpoint/2010/main" val="18250294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98</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99</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91461" y="-747928"/>
            <a:ext cx="6337372"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4466</TotalTime>
  <Words>13246</Words>
  <Application>Microsoft Macintosh PowerPoint</Application>
  <PresentationFormat>Widescreen</PresentationFormat>
  <Paragraphs>2413</Paragraphs>
  <Slides>124</Slides>
  <Notes>86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124</vt:i4>
      </vt:variant>
    </vt:vector>
  </HeadingPairs>
  <TitlesOfParts>
    <vt:vector size="131" baseType="lpstr">
      <vt:lpstr>Arial</vt:lpstr>
      <vt:lpstr>Calibri</vt:lpstr>
      <vt:lpstr>Calibri Light</vt:lpstr>
      <vt:lpstr>Cambria Math</vt:lpstr>
      <vt:lpstr>Liberation Serif</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Transistor experiment - Thevenin equivalent DC </vt:lpstr>
      <vt:lpstr>BJT common emitter amplifier</vt:lpstr>
      <vt:lpstr>PowerPoint Presentation</vt:lpstr>
      <vt:lpstr>Turn the transistor experiment into a CE amplifier</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612</cp:revision>
  <dcterms:created xsi:type="dcterms:W3CDTF">2021-07-06T18:24:07Z</dcterms:created>
  <dcterms:modified xsi:type="dcterms:W3CDTF">2021-07-22T18:42:36Z</dcterms:modified>
</cp:coreProperties>
</file>